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888" r:id="rId1"/>
  </p:sldMasterIdLst>
  <p:sldIdLst>
    <p:sldId id="258" r:id="rId2"/>
    <p:sldId id="259" r:id="rId3"/>
    <p:sldId id="260" r:id="rId4"/>
    <p:sldId id="262" r:id="rId5"/>
    <p:sldId id="261" r:id="rId6"/>
    <p:sldId id="265" r:id="rId7"/>
    <p:sldId id="266" r:id="rId8"/>
    <p:sldId id="268" r:id="rId9"/>
    <p:sldId id="267" r:id="rId10"/>
    <p:sldId id="263" r:id="rId11"/>
    <p:sldId id="264" r:id="rId12"/>
    <p:sldId id="271" r:id="rId13"/>
    <p:sldId id="274" r:id="rId14"/>
    <p:sldId id="273" r:id="rId15"/>
    <p:sldId id="272" r:id="rId16"/>
    <p:sldId id="275" r:id="rId17"/>
    <p:sldId id="276" r:id="rId18"/>
    <p:sldId id="277" r:id="rId19"/>
    <p:sldId id="295" r:id="rId20"/>
    <p:sldId id="296" r:id="rId21"/>
    <p:sldId id="278" r:id="rId22"/>
    <p:sldId id="279" r:id="rId23"/>
    <p:sldId id="297" r:id="rId24"/>
    <p:sldId id="280" r:id="rId25"/>
    <p:sldId id="281" r:id="rId26"/>
    <p:sldId id="313" r:id="rId27"/>
    <p:sldId id="282" r:id="rId28"/>
    <p:sldId id="299" r:id="rId29"/>
    <p:sldId id="283" r:id="rId30"/>
    <p:sldId id="284" r:id="rId31"/>
    <p:sldId id="306" r:id="rId32"/>
    <p:sldId id="307" r:id="rId33"/>
    <p:sldId id="308" r:id="rId34"/>
    <p:sldId id="309" r:id="rId35"/>
    <p:sldId id="310" r:id="rId36"/>
    <p:sldId id="311" r:id="rId37"/>
    <p:sldId id="312" r:id="rId38"/>
    <p:sldId id="298" r:id="rId39"/>
    <p:sldId id="285" r:id="rId40"/>
    <p:sldId id="286" r:id="rId41"/>
    <p:sldId id="287" r:id="rId42"/>
    <p:sldId id="289" r:id="rId43"/>
    <p:sldId id="288" r:id="rId44"/>
    <p:sldId id="290" r:id="rId45"/>
    <p:sldId id="301" r:id="rId46"/>
    <p:sldId id="302" r:id="rId47"/>
    <p:sldId id="303" r:id="rId48"/>
    <p:sldId id="304" r:id="rId49"/>
    <p:sldId id="305" r:id="rId50"/>
    <p:sldId id="292" r:id="rId51"/>
    <p:sldId id="293" r:id="rId52"/>
    <p:sldId id="300" r:id="rId53"/>
    <p:sldId id="294" r:id="rId5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1430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2C40-6F8A-49D2-8029-7D86B8852592}" type="datetimeFigureOut">
              <a:rPr lang="ko-KR" altLang="en-US" smtClean="0"/>
              <a:t>2017-09-12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270BC-DCCC-408D-8CCB-0948839F4FF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2C40-6F8A-49D2-8029-7D86B8852592}" type="datetimeFigureOut">
              <a:rPr lang="ko-KR" altLang="en-US" smtClean="0"/>
              <a:t>2017-09-12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270BC-DCCC-408D-8CCB-0948839F4FF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2C40-6F8A-49D2-8029-7D86B8852592}" type="datetimeFigureOut">
              <a:rPr lang="ko-KR" altLang="en-US" smtClean="0"/>
              <a:t>2017-09-12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270BC-DCCC-408D-8CCB-0948839F4FF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2C40-6F8A-49D2-8029-7D86B8852592}" type="datetimeFigureOut">
              <a:rPr lang="ko-KR" altLang="en-US" smtClean="0"/>
              <a:t>2017-09-12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270BC-DCCC-408D-8CCB-0948839F4FF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2C40-6F8A-49D2-8029-7D86B8852592}" type="datetimeFigureOut">
              <a:rPr lang="ko-KR" altLang="en-US" smtClean="0"/>
              <a:t>2017-09-12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270BC-DCCC-408D-8CCB-0948839F4FF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2C40-6F8A-49D2-8029-7D86B8852592}" type="datetimeFigureOut">
              <a:rPr lang="ko-KR" altLang="en-US" smtClean="0"/>
              <a:t>2017-09-12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270BC-DCCC-408D-8CCB-0948839F4FF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2C40-6F8A-49D2-8029-7D86B8852592}" type="datetimeFigureOut">
              <a:rPr lang="ko-KR" altLang="en-US" smtClean="0"/>
              <a:t>2017-09-12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270BC-DCCC-408D-8CCB-0948839F4FFB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2C40-6F8A-49D2-8029-7D86B8852592}" type="datetimeFigureOut">
              <a:rPr lang="ko-KR" altLang="en-US" smtClean="0"/>
              <a:t>2017-09-12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270BC-DCCC-408D-8CCB-0948839F4FF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2C40-6F8A-49D2-8029-7D86B8852592}" type="datetimeFigureOut">
              <a:rPr lang="ko-KR" altLang="en-US" smtClean="0"/>
              <a:t>2017-09-12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270BC-DCCC-408D-8CCB-0948839F4FF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2C40-6F8A-49D2-8029-7D86B8852592}" type="datetimeFigureOut">
              <a:rPr lang="ko-KR" altLang="en-US" smtClean="0"/>
              <a:t>2017-09-12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270BC-DCCC-408D-8CCB-0948839F4FFB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2C40-6F8A-49D2-8029-7D86B8852592}" type="datetimeFigureOut">
              <a:rPr lang="ko-KR" altLang="en-US" smtClean="0"/>
              <a:t>2017-09-12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270BC-DCCC-408D-8CCB-0948839F4FF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5C022C40-6F8A-49D2-8029-7D86B8852592}" type="datetimeFigureOut">
              <a:rPr lang="ko-KR" altLang="en-US" smtClean="0"/>
              <a:t>2017-09-12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F54270BC-DCCC-408D-8CCB-0948839F4FF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defTabSz="914400" rtl="0" eaLnBrk="1" latinLnBrk="1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../My%20Pictures/silk%20and%20spice%20poutes.JPG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제</a:t>
            </a:r>
            <a:r>
              <a:rPr lang="en-US" altLang="ko-KR" dirty="0"/>
              <a:t>2</a:t>
            </a:r>
            <a:r>
              <a:rPr lang="ko-KR" altLang="en-US" dirty="0" smtClean="0"/>
              <a:t>강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sz="3600" b="1" dirty="0" smtClean="0"/>
              <a:t>동서 문명 교류의 교통로 </a:t>
            </a:r>
            <a:r>
              <a:rPr lang="en-US" altLang="ko-KR" sz="3600" b="1" dirty="0" smtClean="0"/>
              <a:t>“</a:t>
            </a:r>
            <a:r>
              <a:rPr lang="ko-KR" altLang="en-US" sz="3600" b="1" dirty="0" smtClean="0"/>
              <a:t>실크로드</a:t>
            </a:r>
            <a:r>
              <a:rPr lang="en-US" altLang="ko-KR" sz="3600" b="1" dirty="0" smtClean="0"/>
              <a:t>”</a:t>
            </a:r>
            <a:r>
              <a:rPr lang="ko-KR" altLang="en-US" sz="3600" b="1" dirty="0" smtClean="0"/>
              <a:t> 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85884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2000" y="5373216"/>
            <a:ext cx="6781800" cy="798984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실크로드의 확장</a:t>
            </a: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548680"/>
            <a:ext cx="8568952" cy="4818014"/>
          </a:xfrm>
        </p:spPr>
      </p:pic>
    </p:spTree>
    <p:extLst>
      <p:ext uri="{BB962C8B-B14F-4D97-AF65-F5344CB8AC3E}">
        <p14:creationId xmlns:p14="http://schemas.microsoft.com/office/powerpoint/2010/main" val="118175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2000" y="5301208"/>
            <a:ext cx="6781800" cy="870992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실크로드의 확장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2000" y="685800"/>
            <a:ext cx="7543800" cy="45434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 err="1"/>
              <a:t>차대전</a:t>
            </a:r>
            <a:r>
              <a:rPr lang="ko-KR" altLang="en-US" dirty="0"/>
              <a:t> 이후 </a:t>
            </a:r>
            <a:r>
              <a:rPr lang="ko-KR" altLang="en-US" dirty="0" smtClean="0"/>
              <a:t>동양학자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실크로드</a:t>
            </a:r>
            <a:r>
              <a:rPr lang="en-US" altLang="ko-KR" dirty="0"/>
              <a:t>(</a:t>
            </a:r>
            <a:r>
              <a:rPr lang="ko-KR" altLang="en-US" dirty="0"/>
              <a:t>오아시스로</a:t>
            </a:r>
            <a:r>
              <a:rPr lang="en-US" altLang="ko-KR" dirty="0"/>
              <a:t>)</a:t>
            </a:r>
            <a:r>
              <a:rPr lang="ko-KR" altLang="en-US" dirty="0"/>
              <a:t>를 다시 동쪽으로 한국 일본까지 연장하고 서쪽으로는 이스탄불과 로마까지 연결하여</a:t>
            </a:r>
            <a:r>
              <a:rPr lang="en-US" altLang="ko-KR" dirty="0"/>
              <a:t>, </a:t>
            </a:r>
            <a:r>
              <a:rPr lang="ko-KR" altLang="en-US" dirty="0"/>
              <a:t>연장 </a:t>
            </a:r>
            <a:r>
              <a:rPr lang="en-US" altLang="ko-KR" dirty="0"/>
              <a:t>12,000Km(</a:t>
            </a:r>
            <a:r>
              <a:rPr lang="ko-KR" altLang="en-US" dirty="0"/>
              <a:t>직선거리 </a:t>
            </a:r>
            <a:r>
              <a:rPr lang="en-US" altLang="ko-KR" dirty="0"/>
              <a:t>9,000Km)</a:t>
            </a:r>
            <a:r>
              <a:rPr lang="ko-KR" altLang="en-US" dirty="0"/>
              <a:t>의 이 교통로를 동서 문명교류의 통로</a:t>
            </a:r>
            <a:r>
              <a:rPr lang="en-US" altLang="ko-KR" dirty="0"/>
              <a:t>, </a:t>
            </a:r>
            <a:r>
              <a:rPr lang="ko-KR" altLang="en-US" dirty="0"/>
              <a:t>교통로로 </a:t>
            </a:r>
            <a:r>
              <a:rPr lang="ko-KR" altLang="en-US" dirty="0" smtClean="0"/>
              <a:t>규정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실크로드 범위 확대 </a:t>
            </a:r>
            <a:r>
              <a:rPr lang="en-US" altLang="ko-KR" dirty="0" smtClean="0"/>
              <a:t>: </a:t>
            </a:r>
            <a:r>
              <a:rPr lang="ko-KR" altLang="en-US" dirty="0"/>
              <a:t>북쪽 초원지대를 </a:t>
            </a:r>
            <a:r>
              <a:rPr lang="ko-KR" altLang="en-US" dirty="0">
                <a:solidFill>
                  <a:schemeClr val="tx1"/>
                </a:solidFill>
              </a:rPr>
              <a:t>지나는 </a:t>
            </a:r>
            <a:r>
              <a:rPr lang="ko-KR" altLang="en-US" b="1" dirty="0" err="1">
                <a:solidFill>
                  <a:schemeClr val="tx1"/>
                </a:solidFill>
              </a:rPr>
              <a:t>초원로</a:t>
            </a:r>
            <a:r>
              <a:rPr lang="en-US" altLang="ko-KR" b="1" dirty="0">
                <a:solidFill>
                  <a:schemeClr val="tx1"/>
                </a:solidFill>
              </a:rPr>
              <a:t>(Steppe </a:t>
            </a:r>
            <a:r>
              <a:rPr lang="en-US" altLang="ko-KR" b="1" dirty="0" smtClean="0">
                <a:solidFill>
                  <a:schemeClr val="tx1"/>
                </a:solidFill>
              </a:rPr>
              <a:t>Road)</a:t>
            </a:r>
            <a:r>
              <a:rPr lang="ko-KR" altLang="en-US" dirty="0" smtClean="0">
                <a:solidFill>
                  <a:schemeClr val="tx1"/>
                </a:solidFill>
              </a:rPr>
              <a:t>와 </a:t>
            </a:r>
            <a:r>
              <a:rPr lang="ko-KR" altLang="en-US" dirty="0">
                <a:solidFill>
                  <a:schemeClr val="tx1"/>
                </a:solidFill>
              </a:rPr>
              <a:t>지중해에서 홍해 </a:t>
            </a:r>
            <a:r>
              <a:rPr lang="ko-KR" altLang="en-US" dirty="0" err="1">
                <a:solidFill>
                  <a:schemeClr val="tx1"/>
                </a:solidFill>
              </a:rPr>
              <a:t>아라비아해</a:t>
            </a:r>
            <a:r>
              <a:rPr lang="ko-KR" altLang="en-US" dirty="0">
                <a:solidFill>
                  <a:schemeClr val="tx1"/>
                </a:solidFill>
              </a:rPr>
              <a:t> 인도양을 지나 중국 남해에 이르는 </a:t>
            </a:r>
            <a:r>
              <a:rPr lang="ko-KR" altLang="en-US" b="1" dirty="0">
                <a:solidFill>
                  <a:schemeClr val="tx1"/>
                </a:solidFill>
              </a:rPr>
              <a:t>남해로</a:t>
            </a:r>
            <a:r>
              <a:rPr lang="en-US" altLang="ko-KR" b="1" dirty="0">
                <a:solidFill>
                  <a:schemeClr val="tx1"/>
                </a:solidFill>
              </a:rPr>
              <a:t>(Southern Sea Road)</a:t>
            </a:r>
            <a:r>
              <a:rPr lang="ko-KR" altLang="en-US" dirty="0">
                <a:solidFill>
                  <a:schemeClr val="tx1"/>
                </a:solidFill>
              </a:rPr>
              <a:t>까지 포괄하는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대 간선로로 개념 확대</a:t>
            </a:r>
            <a:r>
              <a:rPr lang="en-US" altLang="ko-KR" sz="2000" dirty="0">
                <a:solidFill>
                  <a:schemeClr val="tx1"/>
                </a:solidFill>
              </a:rPr>
              <a:t>.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514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2000" y="5373216"/>
            <a:ext cx="7554416" cy="798984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실크로드 </a:t>
            </a:r>
            <a:r>
              <a:rPr lang="en-US" altLang="ko-KR" sz="4000" dirty="0" smtClean="0"/>
              <a:t>3</a:t>
            </a:r>
            <a:r>
              <a:rPr lang="ko-KR" altLang="en-US" sz="4000" dirty="0" smtClean="0"/>
              <a:t>대 주요 교통로 </a:t>
            </a:r>
            <a:r>
              <a:rPr lang="en-US" altLang="ko-KR" sz="4000" dirty="0" smtClean="0"/>
              <a:t>[</a:t>
            </a:r>
            <a:r>
              <a:rPr lang="ko-KR" altLang="en-US" sz="4000" dirty="0" smtClean="0"/>
              <a:t>幹線</a:t>
            </a:r>
            <a:r>
              <a:rPr lang="en-US" altLang="ko-KR" sz="4000" dirty="0" smtClean="0"/>
              <a:t>]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75856" y="1124744"/>
            <a:ext cx="2160240" cy="3886200"/>
          </a:xfrm>
        </p:spPr>
        <p:txBody>
          <a:bodyPr>
            <a:normAutofit/>
          </a:bodyPr>
          <a:lstStyle/>
          <a:p>
            <a:r>
              <a:rPr lang="ko-KR" altLang="en-US" b="1" dirty="0" err="1" smtClean="0"/>
              <a:t>초원로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ko-KR" altLang="en-US" b="1" dirty="0" smtClean="0"/>
              <a:t>오아시스로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ko-KR" altLang="en-US" b="1" dirty="0" smtClean="0"/>
              <a:t>남해로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3632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616" y="5301208"/>
            <a:ext cx="6781800" cy="870992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 smtClean="0"/>
              <a:t>3</a:t>
            </a:r>
            <a:r>
              <a:rPr lang="ko-KR" altLang="en-US" sz="3600" dirty="0" smtClean="0"/>
              <a:t>대 간선</a:t>
            </a:r>
            <a:r>
              <a:rPr lang="en-US" altLang="ko-KR" sz="3600" dirty="0" smtClean="0"/>
              <a:t>, 5</a:t>
            </a:r>
            <a:r>
              <a:rPr lang="ko-KR" altLang="en-US" sz="3600" dirty="0" smtClean="0"/>
              <a:t>대 지선으로의 확장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2000" y="685800"/>
            <a:ext cx="8202488" cy="3886200"/>
          </a:xfrm>
        </p:spPr>
        <p:txBody>
          <a:bodyPr/>
          <a:lstStyle/>
          <a:p>
            <a:r>
              <a:rPr lang="ko-KR" altLang="en-US" dirty="0" smtClean="0"/>
              <a:t>이후 신대륙 </a:t>
            </a:r>
            <a:r>
              <a:rPr lang="ko-KR" altLang="en-US" dirty="0"/>
              <a:t>해로 개척 및 교류의 발달로 </a:t>
            </a:r>
            <a:r>
              <a:rPr lang="ko-KR" altLang="en-US" b="1" dirty="0"/>
              <a:t>기존의 </a:t>
            </a:r>
            <a:r>
              <a:rPr lang="ko-KR" altLang="en-US" b="1" dirty="0">
                <a:latin typeface="Arial"/>
              </a:rPr>
              <a:t>‘</a:t>
            </a:r>
            <a:r>
              <a:rPr lang="ko-KR" altLang="en-US" b="1" dirty="0"/>
              <a:t>남해로</a:t>
            </a:r>
            <a:r>
              <a:rPr lang="ko-KR" altLang="en-US" b="1" dirty="0">
                <a:latin typeface="Arial"/>
              </a:rPr>
              <a:t>’</a:t>
            </a:r>
            <a:r>
              <a:rPr lang="ko-KR" altLang="en-US" b="1" dirty="0" err="1"/>
              <a:t>를</a:t>
            </a:r>
            <a:r>
              <a:rPr lang="ko-KR" altLang="en-US" b="1" dirty="0"/>
              <a:t> </a:t>
            </a:r>
            <a:r>
              <a:rPr lang="ko-KR" altLang="en-US" b="1" dirty="0">
                <a:latin typeface="Arial"/>
              </a:rPr>
              <a:t>‘</a:t>
            </a:r>
            <a:r>
              <a:rPr lang="ko-KR" altLang="en-US" b="1" dirty="0"/>
              <a:t>해로</a:t>
            </a:r>
            <a:r>
              <a:rPr lang="ko-KR" altLang="en-US" b="1" dirty="0">
                <a:latin typeface="Arial"/>
              </a:rPr>
              <a:t>’</a:t>
            </a:r>
            <a:r>
              <a:rPr lang="ko-KR" altLang="en-US" b="1" dirty="0" err="1"/>
              <a:t>로</a:t>
            </a:r>
            <a:r>
              <a:rPr lang="ko-KR" altLang="en-US" b="1" dirty="0"/>
              <a:t> 확장</a:t>
            </a:r>
            <a:r>
              <a:rPr lang="ko-KR" altLang="en-US" dirty="0"/>
              <a:t>하고</a:t>
            </a:r>
            <a:r>
              <a:rPr lang="en-US" altLang="ko-KR" dirty="0"/>
              <a:t>, </a:t>
            </a:r>
            <a:r>
              <a:rPr lang="ko-KR" altLang="en-US" dirty="0"/>
              <a:t>또 </a:t>
            </a:r>
            <a:r>
              <a:rPr lang="en-US" altLang="ko-KR" dirty="0"/>
              <a:t>3</a:t>
            </a:r>
            <a:r>
              <a:rPr lang="ko-KR" altLang="en-US" dirty="0" err="1"/>
              <a:t>대간선로에</a:t>
            </a:r>
            <a:r>
              <a:rPr lang="ko-KR" altLang="en-US" dirty="0"/>
              <a:t> 지선</a:t>
            </a:r>
            <a:r>
              <a:rPr lang="en-US" altLang="ko-KR" dirty="0"/>
              <a:t>(</a:t>
            </a:r>
            <a:r>
              <a:rPr lang="ko-KR" altLang="en-US" dirty="0" err="1"/>
              <a:t>마역로</a:t>
            </a:r>
            <a:r>
              <a:rPr lang="en-US" altLang="ko-KR" dirty="0"/>
              <a:t>, </a:t>
            </a:r>
            <a:r>
              <a:rPr lang="ko-KR" altLang="en-US" dirty="0" smtClean="0"/>
              <a:t>라마로</a:t>
            </a:r>
            <a:r>
              <a:rPr lang="en-US" altLang="ko-KR" dirty="0" smtClean="0"/>
              <a:t>,</a:t>
            </a:r>
            <a:r>
              <a:rPr lang="ko-KR" altLang="en-US" dirty="0" smtClean="0"/>
              <a:t> 불타로</a:t>
            </a:r>
            <a:r>
              <a:rPr lang="en-US" altLang="ko-KR" dirty="0" smtClean="0"/>
              <a:t>,</a:t>
            </a:r>
            <a:r>
              <a:rPr lang="ko-KR" altLang="en-US" dirty="0" smtClean="0"/>
              <a:t> 메소포타미아로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/>
              <a:t>호박로</a:t>
            </a:r>
            <a:r>
              <a:rPr lang="ko-KR" altLang="en-US" dirty="0"/>
              <a:t> 등</a:t>
            </a:r>
            <a:r>
              <a:rPr lang="en-US" altLang="ko-KR" dirty="0"/>
              <a:t>)</a:t>
            </a:r>
            <a:r>
              <a:rPr lang="ko-KR" altLang="en-US" dirty="0"/>
              <a:t>을 종횡으로 연결</a:t>
            </a:r>
            <a:r>
              <a:rPr lang="en-US" altLang="ko-KR" dirty="0"/>
              <a:t>, </a:t>
            </a:r>
            <a:r>
              <a:rPr lang="ko-KR" altLang="en-US" dirty="0"/>
              <a:t>전 지구적 차원의 문명 </a:t>
            </a:r>
            <a:r>
              <a:rPr lang="ko-KR" altLang="en-US" dirty="0" err="1"/>
              <a:t>교류망</a:t>
            </a:r>
            <a:r>
              <a:rPr lang="en-US" altLang="ko-KR" dirty="0"/>
              <a:t>(</a:t>
            </a:r>
            <a:r>
              <a:rPr lang="ko-KR" altLang="en-US" dirty="0"/>
              <a:t>네트워크</a:t>
            </a:r>
            <a:r>
              <a:rPr lang="en-US" altLang="ko-KR" dirty="0"/>
              <a:t>)</a:t>
            </a:r>
            <a:r>
              <a:rPr lang="ko-KR" altLang="en-US" dirty="0"/>
              <a:t>으로 확대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3</a:t>
            </a:r>
            <a:r>
              <a:rPr lang="ko-KR" altLang="en-US" dirty="0" err="1" smtClean="0"/>
              <a:t>대간선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초원로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오아시스로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해로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5</a:t>
            </a:r>
            <a:r>
              <a:rPr lang="ko-KR" altLang="en-US" dirty="0" smtClean="0"/>
              <a:t>대지선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마역로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라마로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불타로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메소포타미아로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호박로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864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7624" y="6134067"/>
            <a:ext cx="7338392" cy="726976"/>
          </a:xfrm>
        </p:spPr>
        <p:txBody>
          <a:bodyPr>
            <a:noAutofit/>
          </a:bodyPr>
          <a:lstStyle/>
          <a:p>
            <a:r>
              <a:rPr lang="ko-KR" altLang="en-US" sz="4000" dirty="0"/>
              <a:t>실크로드 </a:t>
            </a:r>
            <a:r>
              <a:rPr lang="en-US" altLang="ko-KR" sz="4000" dirty="0"/>
              <a:t>3</a:t>
            </a:r>
            <a:r>
              <a:rPr lang="ko-KR" altLang="en-US" sz="4000" dirty="0"/>
              <a:t>대 주요 교통로 </a:t>
            </a:r>
            <a:r>
              <a:rPr lang="en-US" altLang="ko-KR" sz="4000" dirty="0"/>
              <a:t>[</a:t>
            </a:r>
            <a:r>
              <a:rPr lang="ko-KR" altLang="en-US" sz="4000" dirty="0"/>
              <a:t>幹線</a:t>
            </a:r>
            <a:r>
              <a:rPr lang="en-US" altLang="ko-KR" sz="4000" dirty="0"/>
              <a:t>]</a:t>
            </a:r>
            <a:endParaRPr lang="ko-KR" altLang="en-US" sz="40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1" y="404664"/>
            <a:ext cx="9088815" cy="5400600"/>
          </a:xfrm>
        </p:spPr>
      </p:pic>
    </p:spTree>
    <p:extLst>
      <p:ext uri="{BB962C8B-B14F-4D97-AF65-F5344CB8AC3E}">
        <p14:creationId xmlns:p14="http://schemas.microsoft.com/office/powerpoint/2010/main" val="139088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2000" y="5373216"/>
            <a:ext cx="6781800" cy="798984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 err="1" smtClean="0"/>
              <a:t>초원로</a:t>
            </a:r>
            <a:r>
              <a:rPr lang="ko-KR" altLang="en-US" sz="4000" dirty="0" smtClean="0"/>
              <a:t> </a:t>
            </a:r>
            <a:r>
              <a:rPr lang="en-US" altLang="ko-KR" sz="4000" dirty="0" smtClean="0"/>
              <a:t>(</a:t>
            </a:r>
            <a:r>
              <a:rPr lang="ko-KR" altLang="en-US" sz="4000" dirty="0" err="1" smtClean="0"/>
              <a:t>草原路</a:t>
            </a:r>
            <a:r>
              <a:rPr lang="en-US" altLang="ko-KR" sz="4000" dirty="0" smtClean="0"/>
              <a:t>]</a:t>
            </a:r>
            <a:endParaRPr lang="ko-KR" altLang="en-US" sz="40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08720"/>
            <a:ext cx="8496944" cy="4248472"/>
          </a:xfrm>
        </p:spPr>
      </p:pic>
    </p:spTree>
    <p:extLst>
      <p:ext uri="{BB962C8B-B14F-4D97-AF65-F5344CB8AC3E}">
        <p14:creationId xmlns:p14="http://schemas.microsoft.com/office/powerpoint/2010/main" val="189222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2000" y="5445224"/>
            <a:ext cx="6781800" cy="726976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유라시아 초원지대</a:t>
            </a:r>
            <a:endParaRPr lang="ko-KR" altLang="en-US" sz="4000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620688"/>
            <a:ext cx="6336704" cy="4726839"/>
          </a:xfrm>
        </p:spPr>
      </p:pic>
    </p:spTree>
    <p:extLst>
      <p:ext uri="{BB962C8B-B14F-4D97-AF65-F5344CB8AC3E}">
        <p14:creationId xmlns:p14="http://schemas.microsoft.com/office/powerpoint/2010/main" val="407782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39952" y="6213505"/>
            <a:ext cx="6781800" cy="726976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유라시아 초원지대</a:t>
            </a:r>
            <a:endParaRPr lang="ko-KR" altLang="en-US" sz="40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76672"/>
            <a:ext cx="8531155" cy="4320480"/>
          </a:xfrm>
        </p:spPr>
      </p:pic>
      <p:sp>
        <p:nvSpPr>
          <p:cNvPr id="6" name="TextBox 5"/>
          <p:cNvSpPr txBox="1"/>
          <p:nvPr/>
        </p:nvSpPr>
        <p:spPr>
          <a:xfrm>
            <a:off x="395536" y="5326943"/>
            <a:ext cx="856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유라시아 대륙의 북방 초원지대</a:t>
            </a:r>
            <a:r>
              <a:rPr lang="en-US" altLang="ko-KR" dirty="0" smtClean="0"/>
              <a:t>(</a:t>
            </a:r>
            <a:r>
              <a:rPr lang="ko-KR" altLang="en-US" dirty="0" smtClean="0"/>
              <a:t>북위 </a:t>
            </a:r>
            <a:r>
              <a:rPr lang="en-US" altLang="ko-KR" dirty="0" smtClean="0"/>
              <a:t>50~40</a:t>
            </a:r>
            <a:r>
              <a:rPr lang="ko-KR" altLang="en-US" dirty="0" smtClean="0"/>
              <a:t>도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횡단하는 </a:t>
            </a:r>
            <a:r>
              <a:rPr lang="ko-KR" altLang="en-US" dirty="0" err="1" smtClean="0"/>
              <a:t>초원로는</a:t>
            </a:r>
            <a:r>
              <a:rPr lang="ko-KR" altLang="en-US" dirty="0" smtClean="0"/>
              <a:t> 가장 오래된 교통로이다</a:t>
            </a:r>
            <a:r>
              <a:rPr lang="en-US" altLang="ko-KR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9835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2000" y="5373216"/>
            <a:ext cx="6781800" cy="798984"/>
          </a:xfrm>
        </p:spPr>
        <p:txBody>
          <a:bodyPr>
            <a:normAutofit/>
          </a:bodyPr>
          <a:lstStyle/>
          <a:p>
            <a:r>
              <a:rPr lang="ko-KR" altLang="en-US" sz="4000" dirty="0" err="1" smtClean="0"/>
              <a:t>초원로의</a:t>
            </a:r>
            <a:r>
              <a:rPr lang="ko-KR" altLang="en-US" sz="4000" dirty="0" smtClean="0"/>
              <a:t> 특징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55576" y="1124744"/>
            <a:ext cx="7986464" cy="38862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ko-KR" b="1" dirty="0" smtClean="0"/>
              <a:t>  1</a:t>
            </a:r>
            <a:r>
              <a:rPr lang="en-US" altLang="ko-KR" b="1" dirty="0"/>
              <a:t>) </a:t>
            </a:r>
            <a:r>
              <a:rPr lang="ko-KR" altLang="en-US" b="1" dirty="0"/>
              <a:t>이동의 </a:t>
            </a:r>
            <a:r>
              <a:rPr lang="ko-KR" altLang="en-US" b="1" dirty="0" smtClean="0"/>
              <a:t>자유로움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노선이 </a:t>
            </a:r>
            <a:r>
              <a:rPr lang="ko-KR" altLang="en-US" b="1" dirty="0"/>
              <a:t>분명하지 않음</a:t>
            </a:r>
          </a:p>
          <a:p>
            <a:pPr>
              <a:buFont typeface="Wingdings" pitchFamily="2" charset="2"/>
              <a:buNone/>
            </a:pPr>
            <a:endParaRPr lang="en-US" altLang="ko-KR" b="1" dirty="0" smtClean="0"/>
          </a:p>
          <a:p>
            <a:pPr>
              <a:buFont typeface="Wingdings" pitchFamily="2" charset="2"/>
              <a:buNone/>
            </a:pPr>
            <a:r>
              <a:rPr lang="ko-KR" altLang="en-US" b="1" dirty="0" smtClean="0"/>
              <a:t>  </a:t>
            </a:r>
            <a:r>
              <a:rPr lang="en-US" altLang="ko-KR" b="1" dirty="0" smtClean="0"/>
              <a:t>2</a:t>
            </a:r>
            <a:r>
              <a:rPr lang="en-US" altLang="ko-KR" b="1" dirty="0"/>
              <a:t>) </a:t>
            </a:r>
            <a:r>
              <a:rPr lang="ko-KR" altLang="en-US" b="1" dirty="0" smtClean="0"/>
              <a:t>기마유목민족 중심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스키타이</a:t>
            </a:r>
            <a:r>
              <a:rPr lang="en-US" altLang="ko-KR" b="1" dirty="0"/>
              <a:t>, </a:t>
            </a:r>
            <a:r>
              <a:rPr lang="ko-KR" altLang="en-US" b="1" dirty="0"/>
              <a:t>흉노</a:t>
            </a:r>
            <a:r>
              <a:rPr lang="en-US" altLang="ko-KR" b="1" dirty="0"/>
              <a:t>, </a:t>
            </a:r>
            <a:r>
              <a:rPr lang="ko-KR" altLang="en-US" b="1" dirty="0"/>
              <a:t>돌궐</a:t>
            </a:r>
            <a:r>
              <a:rPr lang="en-US" altLang="ko-KR" b="1" dirty="0"/>
              <a:t>, </a:t>
            </a:r>
            <a:r>
              <a:rPr lang="ko-KR" altLang="en-US" b="1" dirty="0"/>
              <a:t>몽골 등등</a:t>
            </a:r>
          </a:p>
          <a:p>
            <a:pPr>
              <a:buFont typeface="Wingdings" pitchFamily="2" charset="2"/>
              <a:buNone/>
            </a:pPr>
            <a:endParaRPr lang="en-US" altLang="ko-KR" b="1" dirty="0" smtClean="0"/>
          </a:p>
          <a:p>
            <a:pPr>
              <a:buFont typeface="Wingdings" pitchFamily="2" charset="2"/>
              <a:buNone/>
            </a:pPr>
            <a:r>
              <a:rPr lang="ko-KR" altLang="en-US" b="1" dirty="0" smtClean="0"/>
              <a:t>  </a:t>
            </a:r>
            <a:r>
              <a:rPr lang="en-US" altLang="ko-KR" b="1" dirty="0" smtClean="0"/>
              <a:t>3</a:t>
            </a:r>
            <a:r>
              <a:rPr lang="en-US" altLang="ko-KR" b="1" dirty="0"/>
              <a:t>) </a:t>
            </a:r>
            <a:r>
              <a:rPr lang="ko-KR" altLang="en-US" b="1" dirty="0"/>
              <a:t>오아시스로 개통 이전 초기문명 교류의 주요 통로</a:t>
            </a:r>
            <a:r>
              <a:rPr lang="en-US" altLang="ko-KR" b="1" dirty="0" smtClean="0"/>
              <a:t>-  </a:t>
            </a:r>
            <a:r>
              <a:rPr lang="ko-KR" altLang="en-US" b="1" dirty="0" smtClean="0"/>
              <a:t>비너스상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채도</a:t>
            </a:r>
            <a:r>
              <a:rPr lang="en-US" altLang="ko-KR" b="1" dirty="0"/>
              <a:t>, </a:t>
            </a:r>
            <a:r>
              <a:rPr lang="ko-KR" altLang="en-US" b="1" dirty="0" smtClean="0"/>
              <a:t>청동기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전차 등</a:t>
            </a:r>
            <a:r>
              <a:rPr lang="en-US" altLang="ko-KR" b="1" dirty="0" smtClean="0"/>
              <a:t>.</a:t>
            </a:r>
            <a:endParaRPr lang="ko-KR" altLang="en-US" b="1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367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2000" y="5661248"/>
            <a:ext cx="6781800" cy="510952"/>
          </a:xfrm>
        </p:spPr>
        <p:txBody>
          <a:bodyPr>
            <a:normAutofit fontScale="90000"/>
          </a:bodyPr>
          <a:lstStyle/>
          <a:p>
            <a:r>
              <a:rPr lang="ko-KR" altLang="en-US" sz="4000" dirty="0" err="1" smtClean="0"/>
              <a:t>초원로상의</a:t>
            </a:r>
            <a:r>
              <a:rPr lang="ko-KR" altLang="en-US" sz="4000" dirty="0" smtClean="0"/>
              <a:t> 문명</a:t>
            </a:r>
            <a:endParaRPr lang="ko-KR" altLang="en-US" sz="40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124744"/>
            <a:ext cx="3657600" cy="3657600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1" y="2060848"/>
            <a:ext cx="3891447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134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“</a:t>
            </a:r>
            <a:r>
              <a:rPr lang="ko-KR" altLang="en-US" sz="4000" dirty="0" smtClean="0"/>
              <a:t>실크로드 </a:t>
            </a:r>
            <a:r>
              <a:rPr lang="en-US" altLang="ko-KR" sz="4000" dirty="0" smtClean="0"/>
              <a:t>silk road”</a:t>
            </a:r>
            <a:r>
              <a:rPr lang="ko-KR" altLang="en-US" sz="4000" dirty="0" smtClean="0"/>
              <a:t>의 개념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인류문명 </a:t>
            </a:r>
            <a:r>
              <a:rPr lang="ko-KR" altLang="en-US" b="1" dirty="0">
                <a:latin typeface="새굴림" panose="02030600000101010101" pitchFamily="18" charset="-127"/>
                <a:ea typeface="새굴림" panose="02030600000101010101" pitchFamily="18" charset="-127"/>
              </a:rPr>
              <a:t>간의 ‘교류’가 진행된 </a:t>
            </a:r>
            <a:r>
              <a:rPr lang="ko-KR" altLang="en-US" b="1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교통로의 </a:t>
            </a:r>
            <a:r>
              <a:rPr lang="ko-KR" altLang="en-US" b="1" dirty="0">
                <a:latin typeface="새굴림" panose="02030600000101010101" pitchFamily="18" charset="-127"/>
                <a:ea typeface="새굴림" panose="02030600000101010101" pitchFamily="18" charset="-127"/>
              </a:rPr>
              <a:t>총칭</a:t>
            </a:r>
            <a:r>
              <a:rPr lang="en-US" altLang="ko-KR" b="1" dirty="0">
                <a:latin typeface="새굴림" panose="02030600000101010101" pitchFamily="18" charset="-127"/>
                <a:ea typeface="새굴림" panose="02030600000101010101" pitchFamily="18" charset="-127"/>
              </a:rPr>
              <a:t>·</a:t>
            </a:r>
            <a:r>
              <a:rPr lang="ko-KR" altLang="en-US" b="1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범칭</a:t>
            </a:r>
            <a:r>
              <a:rPr lang="en-US" altLang="ko-KR" b="1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dirty="0" smtClean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  - ‘</a:t>
            </a:r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실크로드’는 </a:t>
            </a:r>
            <a:r>
              <a:rPr lang="ko-KR" altLang="en-US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서로 다른 </a:t>
            </a:r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문명 간의 교류에 대한 상징적</a:t>
            </a: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</a:rPr>
              <a:t>·</a:t>
            </a:r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관용적 </a:t>
            </a:r>
            <a:r>
              <a:rPr lang="ko-KR" altLang="en-US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용어</a:t>
            </a:r>
            <a:endParaRPr lang="en-US" altLang="ko-KR" dirty="0" smtClean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en-US" altLang="ko-KR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 - </a:t>
            </a:r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본래의 의미에서 전 지구적 차원의 교통로로 개념 확장</a:t>
            </a:r>
            <a:endParaRPr lang="en-US" altLang="ko-KR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  - </a:t>
            </a:r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선사 이래 현재까지 문명 간 교류의 역사를 ‘길’의 관점에서 접근하는 </a:t>
            </a:r>
            <a:r>
              <a:rPr lang="ko-KR" altLang="en-US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용어</a:t>
            </a:r>
            <a:endParaRPr lang="ko-KR" altLang="en-US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056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2000" y="5517232"/>
            <a:ext cx="6781800" cy="654968"/>
          </a:xfrm>
        </p:spPr>
        <p:txBody>
          <a:bodyPr>
            <a:normAutofit fontScale="90000"/>
          </a:bodyPr>
          <a:lstStyle/>
          <a:p>
            <a:r>
              <a:rPr lang="ko-KR" altLang="en-US" sz="4000" dirty="0" err="1"/>
              <a:t>초원로상의</a:t>
            </a:r>
            <a:r>
              <a:rPr lang="ko-KR" altLang="en-US" sz="4000" dirty="0"/>
              <a:t> 문명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20688"/>
            <a:ext cx="2314575" cy="3333750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330077"/>
            <a:ext cx="2419350" cy="33337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2996952"/>
            <a:ext cx="288032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09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2000" y="5373216"/>
            <a:ext cx="6781800" cy="798984"/>
          </a:xfrm>
        </p:spPr>
        <p:txBody>
          <a:bodyPr>
            <a:normAutofit/>
          </a:bodyPr>
          <a:lstStyle/>
          <a:p>
            <a:r>
              <a:rPr lang="ko-KR" altLang="en-US" sz="4000" dirty="0" err="1" smtClean="0"/>
              <a:t>초원로의</a:t>
            </a:r>
            <a:r>
              <a:rPr lang="ko-KR" altLang="en-US" sz="4000" dirty="0" smtClean="0"/>
              <a:t> 경로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2000" y="685800"/>
            <a:ext cx="4962128" cy="461540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tx1"/>
                </a:solidFill>
              </a:rPr>
              <a:t>  BC </a:t>
            </a:r>
            <a:r>
              <a:rPr lang="en-US" altLang="ko-KR" dirty="0">
                <a:solidFill>
                  <a:schemeClr val="tx1"/>
                </a:solidFill>
              </a:rPr>
              <a:t>8-7C </a:t>
            </a:r>
            <a:r>
              <a:rPr lang="ko-KR" altLang="en-US" dirty="0">
                <a:solidFill>
                  <a:schemeClr val="tx1"/>
                </a:solidFill>
              </a:rPr>
              <a:t>스키타이인의 </a:t>
            </a:r>
            <a:r>
              <a:rPr lang="ko-KR" altLang="en-US" dirty="0" err="1">
                <a:solidFill>
                  <a:schemeClr val="tx1"/>
                </a:solidFill>
              </a:rPr>
              <a:t>초원로</a:t>
            </a:r>
            <a:r>
              <a:rPr lang="ko-KR" altLang="en-US" dirty="0">
                <a:solidFill>
                  <a:schemeClr val="tx1"/>
                </a:solidFill>
              </a:rPr>
              <a:t> 개척 후 </a:t>
            </a:r>
            <a:r>
              <a:rPr lang="ko-KR" altLang="en-US" b="1" dirty="0" err="1" smtClean="0">
                <a:solidFill>
                  <a:schemeClr val="tx1"/>
                </a:solidFill>
              </a:rPr>
              <a:t>헤르도투스</a:t>
            </a:r>
            <a:r>
              <a:rPr lang="en-US" altLang="ko-KR" dirty="0" smtClean="0">
                <a:solidFill>
                  <a:schemeClr val="tx1"/>
                </a:solidFill>
              </a:rPr>
              <a:t>(B.C484?~B.C425?)</a:t>
            </a:r>
            <a:r>
              <a:rPr lang="ko-KR" altLang="en-US" dirty="0" smtClean="0">
                <a:solidFill>
                  <a:schemeClr val="tx1"/>
                </a:solidFill>
              </a:rPr>
              <a:t>의 </a:t>
            </a:r>
            <a:r>
              <a:rPr lang="en-US" altLang="ko-KR" dirty="0">
                <a:solidFill>
                  <a:schemeClr val="tx1"/>
                </a:solidFill>
              </a:rPr>
              <a:t>&lt;</a:t>
            </a:r>
            <a:r>
              <a:rPr lang="ko-KR" altLang="en-US" dirty="0" smtClean="0">
                <a:solidFill>
                  <a:schemeClr val="tx1"/>
                </a:solidFill>
              </a:rPr>
              <a:t>역사</a:t>
            </a:r>
            <a:r>
              <a:rPr lang="en-US" altLang="ko-KR" dirty="0" smtClean="0">
                <a:solidFill>
                  <a:schemeClr val="tx1"/>
                </a:solidFill>
              </a:rPr>
              <a:t>&gt; </a:t>
            </a:r>
            <a:r>
              <a:rPr lang="ko-KR" altLang="en-US" dirty="0">
                <a:solidFill>
                  <a:schemeClr val="tx1"/>
                </a:solidFill>
              </a:rPr>
              <a:t>및 스텝지역의 유물발굴을 통해 대략적인 경로 </a:t>
            </a:r>
            <a:r>
              <a:rPr lang="ko-KR" altLang="en-US" dirty="0" smtClean="0">
                <a:solidFill>
                  <a:schemeClr val="tx1"/>
                </a:solidFill>
              </a:rPr>
              <a:t>파악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en-US" altLang="ko-KR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경로 </a:t>
            </a:r>
            <a:r>
              <a:rPr lang="en-US" altLang="ko-KR" dirty="0"/>
              <a:t>: </a:t>
            </a:r>
            <a:r>
              <a:rPr lang="ko-KR" altLang="en-US" dirty="0"/>
              <a:t>흑해 동북부 </a:t>
            </a:r>
            <a:r>
              <a:rPr lang="en-US" altLang="ko-KR" dirty="0"/>
              <a:t>– </a:t>
            </a:r>
            <a:r>
              <a:rPr lang="ko-KR" altLang="en-US" dirty="0" err="1"/>
              <a:t>카스피해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아랄해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카자흐스탄 </a:t>
            </a:r>
            <a:r>
              <a:rPr lang="en-US" altLang="ko-KR" dirty="0"/>
              <a:t>– </a:t>
            </a:r>
            <a:r>
              <a:rPr lang="ko-KR" altLang="en-US" dirty="0"/>
              <a:t>알타이 산맥 남부 </a:t>
            </a:r>
            <a:r>
              <a:rPr lang="en-US" altLang="ko-KR" dirty="0"/>
              <a:t>– </a:t>
            </a:r>
            <a:r>
              <a:rPr lang="ko-KR" altLang="en-US" dirty="0" err="1"/>
              <a:t>중가리아</a:t>
            </a:r>
            <a:r>
              <a:rPr lang="ko-KR" altLang="en-US" dirty="0"/>
              <a:t> 분지 </a:t>
            </a:r>
            <a:r>
              <a:rPr lang="en-US" altLang="ko-KR" dirty="0"/>
              <a:t>–  </a:t>
            </a:r>
            <a:r>
              <a:rPr lang="ko-KR" altLang="en-US" dirty="0"/>
              <a:t>중국 화북 </a:t>
            </a:r>
            <a:r>
              <a:rPr lang="en-US" altLang="ko-KR" dirty="0"/>
              <a:t>– </a:t>
            </a:r>
            <a:r>
              <a:rPr lang="ko-KR" altLang="en-US" dirty="0"/>
              <a:t>중국 동부 </a:t>
            </a:r>
            <a:r>
              <a:rPr lang="en-US" altLang="ko-KR" dirty="0"/>
              <a:t>- </a:t>
            </a:r>
            <a:r>
              <a:rPr lang="ko-KR" altLang="en-US" dirty="0"/>
              <a:t>한반도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229" y="836712"/>
            <a:ext cx="2520280" cy="459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39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2000" y="5085184"/>
            <a:ext cx="6781800" cy="1087016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오아시스</a:t>
            </a:r>
            <a:r>
              <a:rPr lang="ko-KR" altLang="en-US" sz="4000" dirty="0"/>
              <a:t>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중앙아시아를 중심으로 사막지대에 산재한 오아시스를 연결하여 이루어진 교통로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고비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타클라마칸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키질쿰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카라쿰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루트</a:t>
            </a:r>
            <a:r>
              <a:rPr lang="en-US" altLang="ko-KR" dirty="0" smtClean="0"/>
              <a:t>,</a:t>
            </a:r>
            <a:r>
              <a:rPr lang="ko-KR" altLang="en-US" dirty="0"/>
              <a:t> </a:t>
            </a:r>
            <a:r>
              <a:rPr lang="ko-KR" altLang="en-US" dirty="0" smtClean="0"/>
              <a:t>시리아 사막으로 이어지는 길 </a:t>
            </a:r>
            <a:r>
              <a:rPr lang="en-US" altLang="ko-KR" dirty="0" smtClean="0"/>
              <a:t>(</a:t>
            </a:r>
            <a:r>
              <a:rPr lang="ko-KR" altLang="en-US" dirty="0" smtClean="0"/>
              <a:t>북위 </a:t>
            </a:r>
            <a:r>
              <a:rPr lang="en-US" altLang="ko-KR" dirty="0" smtClean="0"/>
              <a:t>40</a:t>
            </a:r>
            <a:r>
              <a:rPr lang="ko-KR" altLang="en-US" dirty="0" smtClean="0"/>
              <a:t>도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053" y="3212976"/>
            <a:ext cx="4320480" cy="280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50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2" y="908720"/>
            <a:ext cx="9106378" cy="4392488"/>
          </a:xfrm>
        </p:spPr>
      </p:pic>
    </p:spTree>
    <p:extLst>
      <p:ext uri="{BB962C8B-B14F-4D97-AF65-F5344CB8AC3E}">
        <p14:creationId xmlns:p14="http://schemas.microsoft.com/office/powerpoint/2010/main" val="4123920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2000" y="5445224"/>
            <a:ext cx="6781800" cy="726976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오아시스로의 경로 </a:t>
            </a:r>
            <a:r>
              <a:rPr lang="en-US" altLang="ko-KR" sz="4000" dirty="0" smtClean="0"/>
              <a:t>- </a:t>
            </a:r>
            <a:r>
              <a:rPr lang="ko-KR" altLang="en-US" sz="4000" dirty="0" smtClean="0"/>
              <a:t>중국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smtClean="0"/>
              <a:t>장안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현 서안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에서 </a:t>
            </a:r>
            <a:r>
              <a:rPr lang="ko-KR" altLang="en-US" b="1" dirty="0" err="1" smtClean="0"/>
              <a:t>돈황까지</a:t>
            </a:r>
            <a:endParaRPr lang="en-US" altLang="ko-KR" b="1" dirty="0" smtClean="0"/>
          </a:p>
          <a:p>
            <a:pPr marL="0" indent="0">
              <a:buNone/>
            </a:pPr>
            <a:endParaRPr lang="en-US" altLang="ko-KR" b="1" dirty="0" smtClean="0"/>
          </a:p>
          <a:p>
            <a:pPr marL="0" indent="0">
              <a:buNone/>
            </a:pPr>
            <a:r>
              <a:rPr lang="en-US" altLang="ko-KR" b="1" dirty="0" smtClean="0"/>
              <a:t>  - </a:t>
            </a:r>
            <a:r>
              <a:rPr lang="ko-KR" altLang="en-US" b="1" dirty="0" smtClean="0"/>
              <a:t>장안 </a:t>
            </a:r>
            <a:r>
              <a:rPr lang="ko-KR" altLang="en-US" dirty="0"/>
              <a:t>→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난주 </a:t>
            </a:r>
            <a:r>
              <a:rPr lang="ko-KR" altLang="en-US" dirty="0"/>
              <a:t>→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무위 </a:t>
            </a:r>
            <a:r>
              <a:rPr lang="ko-KR" altLang="en-US" dirty="0"/>
              <a:t>→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장액 </a:t>
            </a:r>
            <a:r>
              <a:rPr lang="ko-KR" altLang="en-US" dirty="0"/>
              <a:t>→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주천 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하서회랑</a:t>
            </a:r>
            <a:r>
              <a:rPr lang="en-US" altLang="ko-KR" b="1" dirty="0" smtClean="0"/>
              <a:t>)</a:t>
            </a:r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en-US" altLang="ko-KR" b="1" dirty="0" smtClean="0"/>
              <a:t>      </a:t>
            </a:r>
            <a:r>
              <a:rPr lang="ko-KR" altLang="en-US" dirty="0" smtClean="0"/>
              <a:t>→</a:t>
            </a:r>
            <a:r>
              <a:rPr lang="en-US" altLang="ko-KR" b="1" dirty="0" smtClean="0"/>
              <a:t> </a:t>
            </a:r>
            <a:r>
              <a:rPr lang="ko-KR" altLang="en-US" b="1" dirty="0" err="1" smtClean="0"/>
              <a:t>안서</a:t>
            </a:r>
            <a:r>
              <a:rPr lang="ko-KR" altLang="en-US" b="1" dirty="0" smtClean="0"/>
              <a:t> </a:t>
            </a:r>
            <a:r>
              <a:rPr lang="ko-KR" altLang="en-US" dirty="0"/>
              <a:t>→</a:t>
            </a:r>
            <a:r>
              <a:rPr lang="en-US" altLang="ko-KR" b="1" dirty="0" smtClean="0"/>
              <a:t> </a:t>
            </a:r>
            <a:r>
              <a:rPr lang="ko-KR" altLang="en-US" b="1" dirty="0" err="1" smtClean="0"/>
              <a:t>돈황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647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Picture 4" descr="서안에서 돈황까지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124744"/>
            <a:ext cx="8064896" cy="49332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743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412776"/>
            <a:ext cx="6675438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467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2000" y="5373216"/>
            <a:ext cx="7626424" cy="798984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오아시스로의 경로 </a:t>
            </a:r>
            <a:r>
              <a:rPr lang="en-US" altLang="ko-KR" sz="3600" dirty="0" smtClean="0"/>
              <a:t>– </a:t>
            </a:r>
            <a:r>
              <a:rPr lang="ko-KR" altLang="en-US" sz="3600" dirty="0" smtClean="0"/>
              <a:t>파미르고원 동쪽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1560" y="1196752"/>
            <a:ext cx="7488832" cy="3886200"/>
          </a:xfrm>
        </p:spPr>
        <p:txBody>
          <a:bodyPr>
            <a:normAutofit lnSpcReduction="10000"/>
          </a:bodyPr>
          <a:lstStyle/>
          <a:p>
            <a:r>
              <a:rPr lang="ko-KR" altLang="en-US" b="1" dirty="0" err="1" smtClean="0">
                <a:latin typeface="+mn-ea"/>
              </a:rPr>
              <a:t>서역남로</a:t>
            </a:r>
            <a:endParaRPr lang="en-US" altLang="ko-KR" b="1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b="1" dirty="0">
                <a:latin typeface="+mn-ea"/>
              </a:rPr>
              <a:t> </a:t>
            </a:r>
            <a:endParaRPr lang="en-US" altLang="ko-KR" b="1" dirty="0" smtClean="0">
              <a:latin typeface="+mn-ea"/>
            </a:endParaRPr>
          </a:p>
          <a:p>
            <a:pPr marL="0" indent="0">
              <a:buNone/>
            </a:pPr>
            <a:r>
              <a:rPr lang="ko-KR" altLang="en-US" b="1" dirty="0" smtClean="0">
                <a:latin typeface="+mn-ea"/>
              </a:rPr>
              <a:t>  </a:t>
            </a:r>
            <a:r>
              <a:rPr lang="ko-KR" altLang="en-US" b="1" dirty="0" err="1" smtClean="0">
                <a:latin typeface="+mn-ea"/>
              </a:rPr>
              <a:t>돈황</a:t>
            </a:r>
            <a:r>
              <a:rPr lang="en-US" altLang="ko-KR" b="1" dirty="0" smtClean="0">
                <a:latin typeface="+mn-ea"/>
              </a:rPr>
              <a:t>(</a:t>
            </a:r>
            <a:r>
              <a:rPr lang="ko-KR" altLang="en-US" b="1" dirty="0" smtClean="0">
                <a:latin typeface="+mn-ea"/>
              </a:rPr>
              <a:t>옥문관</a:t>
            </a:r>
            <a:r>
              <a:rPr lang="en-US" altLang="ko-KR" b="1" smtClean="0">
                <a:latin typeface="+mn-ea"/>
              </a:rPr>
              <a:t>,</a:t>
            </a:r>
            <a:r>
              <a:rPr lang="ko-KR" altLang="en-US" b="1" smtClean="0">
                <a:latin typeface="+mn-ea"/>
              </a:rPr>
              <a:t> </a:t>
            </a:r>
            <a:r>
              <a:rPr lang="ko-KR" altLang="en-US" b="1" dirty="0" err="1" smtClean="0">
                <a:latin typeface="+mn-ea"/>
              </a:rPr>
              <a:t>양관</a:t>
            </a:r>
            <a:r>
              <a:rPr lang="en-US" altLang="ko-KR" b="1" dirty="0" smtClean="0">
                <a:latin typeface="+mn-ea"/>
              </a:rPr>
              <a:t>) </a:t>
            </a:r>
            <a:r>
              <a:rPr lang="ko-KR" altLang="en-US" b="1" dirty="0" smtClean="0">
                <a:latin typeface="+mn-ea"/>
              </a:rPr>
              <a:t>→ 누란</a:t>
            </a:r>
            <a:r>
              <a:rPr lang="en-US" altLang="ko-KR" b="1" dirty="0" smtClean="0">
                <a:latin typeface="+mn-ea"/>
              </a:rPr>
              <a:t>(</a:t>
            </a:r>
            <a:r>
              <a:rPr lang="ko-KR" altLang="en-US" b="1" dirty="0" smtClean="0">
                <a:latin typeface="+mn-ea"/>
              </a:rPr>
              <a:t>선선 鄯善</a:t>
            </a:r>
            <a:r>
              <a:rPr lang="en-US" altLang="ko-KR" b="1" dirty="0" smtClean="0">
                <a:latin typeface="+mn-ea"/>
              </a:rPr>
              <a:t>) </a:t>
            </a:r>
          </a:p>
          <a:p>
            <a:pPr marL="0" indent="0">
              <a:buNone/>
            </a:pPr>
            <a:endParaRPr lang="en-US" altLang="ko-KR" b="1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b="1" dirty="0" smtClean="0">
                <a:latin typeface="+mn-ea"/>
              </a:rPr>
              <a:t>    </a:t>
            </a:r>
            <a:r>
              <a:rPr lang="ko-KR" altLang="en-US" b="1" dirty="0" smtClean="0">
                <a:latin typeface="+mn-ea"/>
              </a:rPr>
              <a:t>→ </a:t>
            </a:r>
            <a:r>
              <a:rPr lang="ko-KR" altLang="en-US" b="1" dirty="0" err="1">
                <a:latin typeface="+mn-ea"/>
              </a:rPr>
              <a:t>체르첸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 err="1" smtClean="0">
                <a:latin typeface="+mn-ea"/>
              </a:rPr>
              <a:t>차말</a:t>
            </a:r>
            <a:r>
              <a:rPr lang="ko-KR" altLang="en-US" b="1" dirty="0" smtClean="0">
                <a:latin typeface="+mn-ea"/>
              </a:rPr>
              <a:t> </a:t>
            </a:r>
            <a:r>
              <a:rPr lang="ko-KR" altLang="en-US" b="1" dirty="0" err="1" smtClean="0">
                <a:latin typeface="+mn-ea"/>
              </a:rPr>
              <a:t>且末</a:t>
            </a:r>
            <a:r>
              <a:rPr lang="en-US" altLang="ko-KR" b="1" dirty="0">
                <a:latin typeface="+mn-ea"/>
              </a:rPr>
              <a:t>)</a:t>
            </a:r>
            <a:r>
              <a:rPr lang="ko-KR" altLang="en-US" b="1" dirty="0">
                <a:latin typeface="+mn-ea"/>
              </a:rPr>
              <a:t>→ </a:t>
            </a:r>
            <a:r>
              <a:rPr lang="ko-KR" altLang="en-US" b="1" dirty="0" err="1">
                <a:latin typeface="+mn-ea"/>
              </a:rPr>
              <a:t>니야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 err="1" smtClean="0">
                <a:latin typeface="+mn-ea"/>
              </a:rPr>
              <a:t>니양</a:t>
            </a:r>
            <a:r>
              <a:rPr lang="ko-KR" altLang="en-US" b="1" dirty="0" smtClean="0">
                <a:latin typeface="+mn-ea"/>
              </a:rPr>
              <a:t> </a:t>
            </a:r>
            <a:r>
              <a:rPr lang="ko-KR" altLang="en-US" b="1" dirty="0" err="1" smtClean="0">
                <a:latin typeface="+mn-ea"/>
              </a:rPr>
              <a:t>尼壤</a:t>
            </a:r>
            <a:r>
              <a:rPr lang="en-US" altLang="ko-KR" b="1" dirty="0" smtClean="0">
                <a:latin typeface="+mn-ea"/>
              </a:rPr>
              <a:t>)</a:t>
            </a:r>
          </a:p>
          <a:p>
            <a:pPr marL="0" indent="0">
              <a:buNone/>
            </a:pPr>
            <a:endParaRPr lang="en-US" altLang="ko-KR" b="1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b="1" dirty="0" smtClean="0">
                <a:latin typeface="+mn-ea"/>
              </a:rPr>
              <a:t>    </a:t>
            </a:r>
            <a:r>
              <a:rPr lang="ko-KR" altLang="en-US" b="1" dirty="0" smtClean="0">
                <a:latin typeface="+mn-ea"/>
              </a:rPr>
              <a:t>→</a:t>
            </a:r>
            <a:r>
              <a:rPr lang="ko-KR" altLang="en-US" b="1" dirty="0" err="1">
                <a:latin typeface="+mn-ea"/>
              </a:rPr>
              <a:t>호탄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 smtClean="0">
                <a:latin typeface="+mn-ea"/>
              </a:rPr>
              <a:t>우기 于闐</a:t>
            </a:r>
            <a:r>
              <a:rPr lang="en-US" altLang="ko-KR" b="1" dirty="0">
                <a:latin typeface="+mn-ea"/>
              </a:rPr>
              <a:t>) </a:t>
            </a:r>
            <a:r>
              <a:rPr lang="ko-KR" altLang="en-US" b="1" dirty="0">
                <a:latin typeface="+mn-ea"/>
              </a:rPr>
              <a:t>→</a:t>
            </a:r>
            <a:r>
              <a:rPr lang="ko-KR" altLang="en-US" b="1" dirty="0" err="1">
                <a:latin typeface="+mn-ea"/>
              </a:rPr>
              <a:t>야르칸드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 err="1" smtClean="0">
                <a:latin typeface="+mn-ea"/>
              </a:rPr>
              <a:t>사차</a:t>
            </a:r>
            <a:r>
              <a:rPr lang="ko-KR" altLang="en-US" b="1" dirty="0" smtClean="0">
                <a:latin typeface="+mn-ea"/>
              </a:rPr>
              <a:t> </a:t>
            </a:r>
            <a:r>
              <a:rPr lang="ko-KR" altLang="en-US" b="1" dirty="0" err="1" smtClean="0">
                <a:latin typeface="+mn-ea"/>
              </a:rPr>
              <a:t>沙車</a:t>
            </a:r>
            <a:r>
              <a:rPr lang="en-US" altLang="ko-KR" b="1" dirty="0" smtClean="0">
                <a:latin typeface="+mn-ea"/>
              </a:rPr>
              <a:t>)</a:t>
            </a:r>
          </a:p>
          <a:p>
            <a:pPr marL="0" indent="0">
              <a:buNone/>
            </a:pPr>
            <a:endParaRPr lang="en-US" altLang="ko-KR" b="1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b="1" dirty="0" smtClean="0">
                <a:latin typeface="+mn-ea"/>
              </a:rPr>
              <a:t>    </a:t>
            </a:r>
            <a:r>
              <a:rPr lang="ko-KR" altLang="en-US" b="1" dirty="0" smtClean="0">
                <a:latin typeface="+mn-ea"/>
              </a:rPr>
              <a:t>→ </a:t>
            </a:r>
            <a:r>
              <a:rPr lang="ko-KR" altLang="en-US" b="1" dirty="0" err="1">
                <a:latin typeface="+mn-ea"/>
              </a:rPr>
              <a:t>카슈가르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 err="1" smtClean="0">
                <a:latin typeface="+mn-ea"/>
              </a:rPr>
              <a:t>소륵</a:t>
            </a:r>
            <a:r>
              <a:rPr lang="ko-KR" altLang="en-US" b="1" dirty="0" smtClean="0">
                <a:latin typeface="+mn-ea"/>
              </a:rPr>
              <a:t> </a:t>
            </a:r>
            <a:r>
              <a:rPr lang="ko-KR" altLang="en-US" b="1" dirty="0" err="1" smtClean="0">
                <a:latin typeface="+mn-ea"/>
              </a:rPr>
              <a:t>疏勒</a:t>
            </a:r>
            <a:r>
              <a:rPr lang="en-US" altLang="ko-KR" b="1" dirty="0">
                <a:latin typeface="+mn-ea"/>
              </a:rPr>
              <a:t>)</a:t>
            </a:r>
            <a:endParaRPr lang="ko-KR" altLang="en-US" b="1" dirty="0">
              <a:latin typeface="+mn-ea"/>
            </a:endParaRP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143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828600" y="3923804"/>
            <a:ext cx="6781800" cy="582960"/>
          </a:xfrm>
        </p:spPr>
        <p:txBody>
          <a:bodyPr>
            <a:noAutofit/>
          </a:bodyPr>
          <a:lstStyle/>
          <a:p>
            <a:pPr algn="ctr"/>
            <a:r>
              <a:rPr lang="ko-KR" altLang="en-US" sz="4000" dirty="0" err="1" smtClean="0"/>
              <a:t>돈황</a:t>
            </a:r>
            <a:r>
              <a:rPr lang="ko-KR" altLang="en-US" sz="4000" dirty="0" smtClean="0"/>
              <a:t>  옥문관</a:t>
            </a:r>
            <a:endParaRPr lang="ko-KR" altLang="en-US" sz="40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32"/>
            <a:ext cx="7048500" cy="3705225"/>
          </a:xfr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194" y="4005064"/>
            <a:ext cx="361950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351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4" descr="옛 실크로드의 주요경로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620688"/>
            <a:ext cx="8856984" cy="60728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3556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2000" y="5157192"/>
            <a:ext cx="7266384" cy="1015008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최초의 비단 길 발견</a:t>
            </a:r>
            <a:r>
              <a:rPr lang="en-US" altLang="ko-KR" sz="4000" dirty="0" smtClean="0"/>
              <a:t>(</a:t>
            </a:r>
            <a:r>
              <a:rPr lang="en-US" altLang="ko-KR" sz="4000" dirty="0"/>
              <a:t>Silk Road)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2000" y="685800"/>
            <a:ext cx="7543800" cy="4471392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새굴림" panose="02030600000101010101" pitchFamily="18" charset="-127"/>
                <a:ea typeface="새굴림" panose="02030600000101010101" pitchFamily="18" charset="-127"/>
              </a:rPr>
              <a:t>‘</a:t>
            </a:r>
            <a:r>
              <a:rPr lang="ko-KR" altLang="en-US" b="1" dirty="0">
                <a:latin typeface="새굴림" panose="02030600000101010101" pitchFamily="18" charset="-127"/>
                <a:ea typeface="새굴림" panose="02030600000101010101" pitchFamily="18" charset="-127"/>
              </a:rPr>
              <a:t>실크로드</a:t>
            </a:r>
            <a:r>
              <a:rPr lang="en-US" altLang="ko-KR" b="1" dirty="0">
                <a:latin typeface="새굴림" panose="02030600000101010101" pitchFamily="18" charset="-127"/>
                <a:ea typeface="새굴림" panose="02030600000101010101" pitchFamily="18" charset="-127"/>
              </a:rPr>
              <a:t>’</a:t>
            </a:r>
            <a:r>
              <a:rPr lang="ko-KR" altLang="en-US" b="1" dirty="0">
                <a:latin typeface="새굴림" panose="02030600000101010101" pitchFamily="18" charset="-127"/>
                <a:ea typeface="새굴림" panose="02030600000101010101" pitchFamily="18" charset="-127"/>
              </a:rPr>
              <a:t>명칭의 유래</a:t>
            </a:r>
            <a:endParaRPr lang="en-US" altLang="ko-KR" b="1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</a:rPr>
              <a:t>  - </a:t>
            </a:r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독일 지리학자 </a:t>
            </a: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</a:rPr>
              <a:t>F. </a:t>
            </a:r>
            <a:r>
              <a:rPr lang="en-US" altLang="ko-KR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von </a:t>
            </a:r>
            <a:r>
              <a:rPr lang="en-US" altLang="ko-KR" dirty="0" err="1" smtClean="0">
                <a:latin typeface="새굴림" panose="02030600000101010101" pitchFamily="18" charset="-127"/>
                <a:ea typeface="새굴림" panose="02030600000101010101" pitchFamily="18" charset="-127"/>
              </a:rPr>
              <a:t>Richthofen</a:t>
            </a: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</a:rPr>
              <a:t>  - 1869~1872</a:t>
            </a:r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년 사이 중국</a:t>
            </a:r>
            <a:endParaRPr lang="en-US" altLang="ko-KR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</a:rPr>
              <a:t>     </a:t>
            </a:r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을 답사하고 </a:t>
            </a: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</a:rPr>
              <a:t>&lt;China&gt; </a:t>
            </a:r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출간</a:t>
            </a: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</a:rPr>
              <a:t>  - </a:t>
            </a:r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고대에 중국</a:t>
            </a: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</a:rPr>
              <a:t>-</a:t>
            </a:r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중앙아시아</a:t>
            </a: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</a:rPr>
              <a:t>-</a:t>
            </a:r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인도북부</a:t>
            </a:r>
            <a:endParaRPr lang="en-US" altLang="ko-KR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</a:rPr>
              <a:t>    </a:t>
            </a:r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의 경로로 교역되는 주요물품</a:t>
            </a: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</a:rPr>
              <a:t>, </a:t>
            </a:r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비단</a:t>
            </a: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</a:rPr>
              <a:t>  - </a:t>
            </a:r>
            <a:r>
              <a:rPr lang="en-US" altLang="ko-KR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Seidenstrassen</a:t>
            </a: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즉 </a:t>
            </a:r>
            <a:r>
              <a:rPr lang="en-US" altLang="ko-KR" dirty="0" err="1" smtClean="0">
                <a:latin typeface="새굴림" panose="02030600000101010101" pitchFamily="18" charset="-127"/>
                <a:ea typeface="새굴림" panose="02030600000101010101" pitchFamily="18" charset="-127"/>
              </a:rPr>
              <a:t>Silkroad</a:t>
            </a:r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로 명명</a:t>
            </a:r>
            <a:r>
              <a:rPr lang="en-US" altLang="ko-KR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  <a:endParaRPr lang="en-US" altLang="ko-KR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197" y="404664"/>
            <a:ext cx="2914803" cy="413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5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7584" y="5517232"/>
            <a:ext cx="6781800" cy="582960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오아시스로의 경로 </a:t>
            </a:r>
            <a:r>
              <a:rPr lang="en-US" altLang="ko-KR" sz="3200" dirty="0"/>
              <a:t>– </a:t>
            </a:r>
            <a:r>
              <a:rPr lang="ko-KR" altLang="en-US" sz="3200" dirty="0"/>
              <a:t>파미르고원 동쪽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55576" y="1268760"/>
            <a:ext cx="7543800" cy="3886200"/>
          </a:xfrm>
        </p:spPr>
        <p:txBody>
          <a:bodyPr>
            <a:normAutofit lnSpcReduction="10000"/>
          </a:bodyPr>
          <a:lstStyle/>
          <a:p>
            <a:r>
              <a:rPr lang="ko-KR" altLang="en-US" b="1" dirty="0">
                <a:solidFill>
                  <a:schemeClr val="tx1"/>
                </a:solidFill>
                <a:latin typeface="+mn-ea"/>
              </a:rPr>
              <a:t>서역북도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b="1" dirty="0" err="1" smtClean="0">
                <a:solidFill>
                  <a:schemeClr val="tx1"/>
                </a:solidFill>
                <a:latin typeface="+mn-ea"/>
              </a:rPr>
              <a:t>천산남로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) </a:t>
            </a:r>
          </a:p>
          <a:p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  </a:t>
            </a:r>
            <a:r>
              <a:rPr lang="ko-KR" altLang="en-US" b="1" dirty="0" err="1" smtClean="0">
                <a:solidFill>
                  <a:schemeClr val="tx1"/>
                </a:solidFill>
                <a:latin typeface="+mn-ea"/>
              </a:rPr>
              <a:t>안서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또는 </a:t>
            </a:r>
            <a:r>
              <a:rPr lang="ko-KR" altLang="en-US" b="1" dirty="0" err="1">
                <a:solidFill>
                  <a:schemeClr val="tx1"/>
                </a:solidFill>
                <a:latin typeface="+mn-ea"/>
              </a:rPr>
              <a:t>돈황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)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→ </a:t>
            </a:r>
            <a:r>
              <a:rPr lang="ko-KR" altLang="en-US" b="1" dirty="0" err="1">
                <a:solidFill>
                  <a:schemeClr val="tx1"/>
                </a:solidFill>
                <a:latin typeface="+mn-ea"/>
              </a:rPr>
              <a:t>하미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b="1" dirty="0" err="1">
                <a:solidFill>
                  <a:schemeClr val="tx1"/>
                </a:solidFill>
                <a:latin typeface="+mn-ea"/>
              </a:rPr>
              <a:t>이오伊吾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)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→ 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  </a:t>
            </a:r>
            <a:r>
              <a:rPr lang="ko-KR" altLang="en-US" b="1" dirty="0" err="1" smtClean="0">
                <a:solidFill>
                  <a:schemeClr val="tx1"/>
                </a:solidFill>
                <a:latin typeface="+mn-ea"/>
              </a:rPr>
              <a:t>투르판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b="1" dirty="0" err="1" smtClean="0">
                <a:solidFill>
                  <a:schemeClr val="tx1"/>
                </a:solidFill>
                <a:latin typeface="+mn-ea"/>
              </a:rPr>
              <a:t>車師前王廷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高昌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)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→ </a:t>
            </a:r>
            <a:r>
              <a:rPr lang="ko-KR" altLang="en-US" b="1" dirty="0" err="1">
                <a:solidFill>
                  <a:schemeClr val="tx1"/>
                </a:solidFill>
                <a:latin typeface="+mn-ea"/>
              </a:rPr>
              <a:t>카라샤르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b="1" dirty="0" err="1">
                <a:solidFill>
                  <a:schemeClr val="tx1"/>
                </a:solidFill>
                <a:latin typeface="+mn-ea"/>
              </a:rPr>
              <a:t>언기焉耆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)</a:t>
            </a:r>
          </a:p>
          <a:p>
            <a:pPr marL="0" indent="0">
              <a:buNone/>
            </a:pPr>
            <a:r>
              <a:rPr lang="en-US" altLang="ko-KR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 </a:t>
            </a:r>
          </a:p>
          <a:p>
            <a:pPr marL="0" indent="0">
              <a:buNone/>
            </a:pPr>
            <a:r>
              <a:rPr lang="en-US" altLang="ko-KR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→ </a:t>
            </a:r>
            <a:r>
              <a:rPr lang="ko-KR" altLang="en-US" b="1" dirty="0" err="1">
                <a:solidFill>
                  <a:schemeClr val="tx1"/>
                </a:solidFill>
                <a:latin typeface="+mn-ea"/>
              </a:rPr>
              <a:t>쿠차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b="1" dirty="0" err="1">
                <a:solidFill>
                  <a:schemeClr val="tx1"/>
                </a:solidFill>
                <a:latin typeface="+mn-ea"/>
              </a:rPr>
              <a:t>구자龜玆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)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→ 악수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b="1" dirty="0" err="1">
                <a:solidFill>
                  <a:schemeClr val="tx1"/>
                </a:solidFill>
                <a:latin typeface="+mn-ea"/>
              </a:rPr>
              <a:t>고묵姑墨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) 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 </a:t>
            </a:r>
          </a:p>
          <a:p>
            <a:pPr marL="0" indent="0">
              <a:buNone/>
            </a:pPr>
            <a:r>
              <a:rPr lang="en-US" altLang="ko-KR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→ </a:t>
            </a:r>
            <a:r>
              <a:rPr lang="ko-KR" altLang="en-US" b="1" dirty="0" err="1">
                <a:solidFill>
                  <a:schemeClr val="tx1"/>
                </a:solidFill>
                <a:latin typeface="+mn-ea"/>
              </a:rPr>
              <a:t>우슈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b="1" dirty="0" err="1">
                <a:solidFill>
                  <a:schemeClr val="tx1"/>
                </a:solidFill>
                <a:latin typeface="+mn-ea"/>
              </a:rPr>
              <a:t>온숙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  <a:latin typeface="+mn-ea"/>
              </a:rPr>
              <a:t>溫宿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)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→ </a:t>
            </a:r>
            <a:r>
              <a:rPr lang="ko-KR" altLang="en-US" b="1" dirty="0" err="1">
                <a:solidFill>
                  <a:schemeClr val="tx1"/>
                </a:solidFill>
                <a:latin typeface="+mn-ea"/>
              </a:rPr>
              <a:t>카슈가르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301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836712"/>
            <a:ext cx="6912768" cy="5116349"/>
          </a:xfrm>
        </p:spPr>
      </p:pic>
    </p:spTree>
    <p:extLst>
      <p:ext uri="{BB962C8B-B14F-4D97-AF65-F5344CB8AC3E}">
        <p14:creationId xmlns:p14="http://schemas.microsoft.com/office/powerpoint/2010/main" val="19161623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908720"/>
            <a:ext cx="6387806" cy="4752528"/>
          </a:xfrm>
        </p:spPr>
      </p:pic>
    </p:spTree>
    <p:extLst>
      <p:ext uri="{BB962C8B-B14F-4D97-AF65-F5344CB8AC3E}">
        <p14:creationId xmlns:p14="http://schemas.microsoft.com/office/powerpoint/2010/main" val="2412304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511"/>
            <a:ext cx="9144000" cy="609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234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755"/>
            <a:ext cx="9144000" cy="606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474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620688"/>
            <a:ext cx="7596336" cy="56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385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쿠차고성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96" y="1183709"/>
            <a:ext cx="7798162" cy="519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40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836711"/>
            <a:ext cx="3135600" cy="20969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140968"/>
            <a:ext cx="7488832" cy="342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905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27584" y="685800"/>
            <a:ext cx="7543800" cy="511946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漢書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西域傳의 기록</a:t>
            </a:r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  </a:t>
            </a:r>
            <a:r>
              <a:rPr lang="ko-KR" altLang="en-US" b="1" dirty="0" smtClean="0">
                <a:latin typeface="+mn-ea"/>
              </a:rPr>
              <a:t>옥문</a:t>
            </a:r>
            <a:r>
              <a:rPr lang="en-US" altLang="ko-KR" b="1" dirty="0" smtClean="0">
                <a:latin typeface="+mn-ea"/>
              </a:rPr>
              <a:t>(</a:t>
            </a:r>
            <a:r>
              <a:rPr lang="ko-KR" altLang="en-US" b="1" dirty="0" smtClean="0">
                <a:latin typeface="+mn-ea"/>
              </a:rPr>
              <a:t>玉門</a:t>
            </a:r>
            <a:r>
              <a:rPr lang="en-US" altLang="ko-KR" b="1" dirty="0" smtClean="0">
                <a:latin typeface="+mn-ea"/>
              </a:rPr>
              <a:t>), </a:t>
            </a:r>
            <a:r>
              <a:rPr lang="ko-KR" altLang="en-US" b="1" dirty="0" err="1" smtClean="0">
                <a:latin typeface="+mn-ea"/>
              </a:rPr>
              <a:t>양관</a:t>
            </a:r>
            <a:r>
              <a:rPr lang="en-US" altLang="ko-KR" b="1" dirty="0" smtClean="0">
                <a:latin typeface="+mn-ea"/>
              </a:rPr>
              <a:t>(</a:t>
            </a:r>
            <a:r>
              <a:rPr lang="ko-KR" altLang="en-US" b="1" dirty="0" err="1" smtClean="0">
                <a:latin typeface="+mn-ea"/>
              </a:rPr>
              <a:t>陽關</a:t>
            </a:r>
            <a:r>
              <a:rPr lang="en-US" altLang="ko-KR" b="1" dirty="0" smtClean="0">
                <a:latin typeface="+mn-ea"/>
              </a:rPr>
              <a:t>)</a:t>
            </a:r>
            <a:r>
              <a:rPr lang="ko-KR" altLang="en-US" b="1" dirty="0" smtClean="0">
                <a:latin typeface="+mn-ea"/>
              </a:rPr>
              <a:t>으로부터 서역에 이르는 데는 두 길이</a:t>
            </a:r>
            <a:r>
              <a:rPr lang="en-US" altLang="ko-KR" b="1" dirty="0" smtClean="0">
                <a:latin typeface="+mn-ea"/>
              </a:rPr>
              <a:t> </a:t>
            </a:r>
            <a:r>
              <a:rPr lang="ko-KR" altLang="en-US" b="1" dirty="0" smtClean="0">
                <a:latin typeface="+mn-ea"/>
              </a:rPr>
              <a:t>있다</a:t>
            </a:r>
            <a:r>
              <a:rPr lang="en-US" altLang="ko-KR" b="1" dirty="0" smtClean="0">
                <a:latin typeface="+mn-ea"/>
              </a:rPr>
              <a:t>. </a:t>
            </a:r>
            <a:r>
              <a:rPr lang="ko-KR" altLang="en-US" b="1" dirty="0" smtClean="0">
                <a:latin typeface="+mn-ea"/>
              </a:rPr>
              <a:t>선선</a:t>
            </a:r>
            <a:r>
              <a:rPr lang="en-US" altLang="ko-KR" b="1" dirty="0" smtClean="0">
                <a:latin typeface="+mn-ea"/>
              </a:rPr>
              <a:t>(</a:t>
            </a:r>
            <a:r>
              <a:rPr lang="ko-KR" altLang="en-US" b="1" dirty="0" smtClean="0">
                <a:latin typeface="+mn-ea"/>
              </a:rPr>
              <a:t>鄯善</a:t>
            </a:r>
            <a:r>
              <a:rPr lang="en-US" altLang="ko-KR" b="1" dirty="0" smtClean="0">
                <a:latin typeface="+mn-ea"/>
              </a:rPr>
              <a:t>)</a:t>
            </a:r>
            <a:r>
              <a:rPr lang="ko-KR" altLang="en-US" b="1" dirty="0" smtClean="0">
                <a:latin typeface="+mn-ea"/>
              </a:rPr>
              <a:t>으로부터 남산을 끼고 북으로 강을 따라 서쪽으로 가면 </a:t>
            </a:r>
            <a:r>
              <a:rPr lang="ko-KR" altLang="en-US" b="1" dirty="0" err="1" smtClean="0">
                <a:latin typeface="+mn-ea"/>
              </a:rPr>
              <a:t>사차</a:t>
            </a:r>
            <a:r>
              <a:rPr lang="en-US" altLang="ko-KR" b="1" dirty="0" smtClean="0">
                <a:latin typeface="+mn-ea"/>
              </a:rPr>
              <a:t>(</a:t>
            </a:r>
            <a:r>
              <a:rPr lang="ko-KR" altLang="en-US" b="1" dirty="0" err="1" smtClean="0">
                <a:latin typeface="+mn-ea"/>
              </a:rPr>
              <a:t>沙車</a:t>
            </a:r>
            <a:r>
              <a:rPr lang="en-US" altLang="ko-KR" b="1" dirty="0" smtClean="0">
                <a:latin typeface="+mn-ea"/>
              </a:rPr>
              <a:t>)</a:t>
            </a:r>
            <a:r>
              <a:rPr lang="ko-KR" altLang="en-US" b="1" dirty="0" smtClean="0">
                <a:latin typeface="+mn-ea"/>
              </a:rPr>
              <a:t>에 이르는데</a:t>
            </a:r>
            <a:r>
              <a:rPr lang="en-US" altLang="ko-KR" b="1" dirty="0" smtClean="0">
                <a:latin typeface="+mn-ea"/>
              </a:rPr>
              <a:t>, </a:t>
            </a:r>
            <a:r>
              <a:rPr lang="ko-KR" altLang="en-US" b="1" dirty="0" smtClean="0">
                <a:latin typeface="+mn-ea"/>
              </a:rPr>
              <a:t>이것이 남도</a:t>
            </a:r>
            <a:r>
              <a:rPr lang="en-US" altLang="ko-KR" b="1" dirty="0" smtClean="0">
                <a:latin typeface="+mn-ea"/>
              </a:rPr>
              <a:t>(</a:t>
            </a:r>
            <a:r>
              <a:rPr lang="ko-KR" altLang="en-US" b="1" dirty="0" smtClean="0">
                <a:latin typeface="+mn-ea"/>
              </a:rPr>
              <a:t>南道</a:t>
            </a:r>
            <a:r>
              <a:rPr lang="en-US" altLang="ko-KR" b="1" dirty="0" smtClean="0">
                <a:latin typeface="+mn-ea"/>
              </a:rPr>
              <a:t>)</a:t>
            </a:r>
            <a:r>
              <a:rPr lang="ko-KR" altLang="en-US" b="1" dirty="0" smtClean="0">
                <a:latin typeface="+mn-ea"/>
              </a:rPr>
              <a:t>다</a:t>
            </a:r>
            <a:r>
              <a:rPr lang="en-US" altLang="ko-KR" b="1" dirty="0" smtClean="0">
                <a:latin typeface="+mn-ea"/>
              </a:rPr>
              <a:t>. </a:t>
            </a:r>
            <a:r>
              <a:rPr lang="ko-KR" altLang="en-US" b="1" dirty="0" smtClean="0">
                <a:latin typeface="+mn-ea"/>
              </a:rPr>
              <a:t>남도는 </a:t>
            </a:r>
            <a:r>
              <a:rPr lang="ko-KR" altLang="en-US" b="1" dirty="0" err="1" smtClean="0">
                <a:latin typeface="+mn-ea"/>
              </a:rPr>
              <a:t>총령</a:t>
            </a:r>
            <a:r>
              <a:rPr lang="en-US" altLang="ko-KR" b="1" dirty="0" smtClean="0">
                <a:latin typeface="+mn-ea"/>
              </a:rPr>
              <a:t>(</a:t>
            </a:r>
            <a:r>
              <a:rPr lang="ko-KR" altLang="en-US" b="1" dirty="0" err="1" smtClean="0">
                <a:latin typeface="+mn-ea"/>
              </a:rPr>
              <a:t>蔥嶺</a:t>
            </a:r>
            <a:r>
              <a:rPr lang="en-US" altLang="ko-KR" b="1" dirty="0" smtClean="0">
                <a:latin typeface="+mn-ea"/>
              </a:rPr>
              <a:t>)</a:t>
            </a:r>
            <a:r>
              <a:rPr lang="ko-KR" altLang="en-US" b="1" dirty="0" smtClean="0">
                <a:latin typeface="+mn-ea"/>
              </a:rPr>
              <a:t>을 넘으면 곧 </a:t>
            </a:r>
            <a:r>
              <a:rPr lang="ko-KR" altLang="en-US" b="1" dirty="0" err="1" smtClean="0">
                <a:latin typeface="+mn-ea"/>
              </a:rPr>
              <a:t>대월지</a:t>
            </a:r>
            <a:r>
              <a:rPr lang="en-US" altLang="ko-KR" b="1" dirty="0" smtClean="0">
                <a:latin typeface="+mn-ea"/>
              </a:rPr>
              <a:t>(</a:t>
            </a:r>
            <a:r>
              <a:rPr lang="ko-KR" altLang="en-US" b="1" dirty="0" err="1" smtClean="0">
                <a:latin typeface="+mn-ea"/>
              </a:rPr>
              <a:t>大月氏</a:t>
            </a:r>
            <a:r>
              <a:rPr lang="en-US" altLang="ko-KR" b="1" dirty="0" smtClean="0">
                <a:latin typeface="+mn-ea"/>
              </a:rPr>
              <a:t>), </a:t>
            </a:r>
            <a:r>
              <a:rPr lang="ko-KR" altLang="en-US" b="1" dirty="0" smtClean="0">
                <a:latin typeface="+mn-ea"/>
              </a:rPr>
              <a:t>안식</a:t>
            </a:r>
            <a:r>
              <a:rPr lang="en-US" altLang="ko-KR" b="1" dirty="0" smtClean="0">
                <a:latin typeface="+mn-ea"/>
              </a:rPr>
              <a:t>(</a:t>
            </a:r>
            <a:r>
              <a:rPr lang="ko-KR" altLang="en-US" b="1" dirty="0" smtClean="0">
                <a:latin typeface="+mn-ea"/>
              </a:rPr>
              <a:t>安息</a:t>
            </a:r>
            <a:r>
              <a:rPr lang="en-US" altLang="ko-KR" b="1" dirty="0" smtClean="0">
                <a:latin typeface="+mn-ea"/>
              </a:rPr>
              <a:t>)</a:t>
            </a:r>
            <a:r>
              <a:rPr lang="ko-KR" altLang="en-US" b="1" dirty="0" smtClean="0">
                <a:latin typeface="+mn-ea"/>
              </a:rPr>
              <a:t>에 이른다</a:t>
            </a:r>
            <a:r>
              <a:rPr lang="en-US" altLang="ko-KR" b="1" dirty="0" smtClean="0">
                <a:latin typeface="+mn-ea"/>
              </a:rPr>
              <a:t>. </a:t>
            </a:r>
          </a:p>
          <a:p>
            <a:pPr marL="0" indent="0">
              <a:buNone/>
            </a:pPr>
            <a:endParaRPr lang="en-US" altLang="ko-KR" b="1" dirty="0" smtClean="0">
              <a:latin typeface="+mn-ea"/>
            </a:endParaRPr>
          </a:p>
          <a:p>
            <a:pPr marL="0" indent="0">
              <a:buNone/>
            </a:pPr>
            <a:r>
              <a:rPr lang="ko-KR" altLang="en-US" b="1" dirty="0" smtClean="0">
                <a:latin typeface="+mn-ea"/>
              </a:rPr>
              <a:t>  </a:t>
            </a:r>
            <a:r>
              <a:rPr lang="ko-KR" altLang="en-US" b="1" dirty="0" err="1" smtClean="0">
                <a:latin typeface="+mn-ea"/>
              </a:rPr>
              <a:t>차사전완정</a:t>
            </a:r>
            <a:r>
              <a:rPr lang="en-US" altLang="ko-KR" b="1" dirty="0" smtClean="0">
                <a:latin typeface="+mn-ea"/>
              </a:rPr>
              <a:t>(</a:t>
            </a:r>
            <a:r>
              <a:rPr lang="ko-KR" altLang="en-US" b="1" dirty="0" err="1" smtClean="0">
                <a:latin typeface="+mn-ea"/>
              </a:rPr>
              <a:t>車師前王庭</a:t>
            </a:r>
            <a:r>
              <a:rPr lang="en-US" altLang="ko-KR" b="1" dirty="0" smtClean="0">
                <a:latin typeface="+mn-ea"/>
              </a:rPr>
              <a:t>)</a:t>
            </a:r>
            <a:r>
              <a:rPr lang="ko-KR" altLang="en-US" b="1" dirty="0" smtClean="0">
                <a:latin typeface="+mn-ea"/>
              </a:rPr>
              <a:t>으로부터 </a:t>
            </a:r>
            <a:r>
              <a:rPr lang="ko-KR" altLang="en-US" b="1" dirty="0" err="1" smtClean="0">
                <a:latin typeface="+mn-ea"/>
              </a:rPr>
              <a:t>북산</a:t>
            </a:r>
            <a:r>
              <a:rPr lang="en-US" altLang="ko-KR" b="1" dirty="0" smtClean="0">
                <a:latin typeface="+mn-ea"/>
              </a:rPr>
              <a:t>(</a:t>
            </a:r>
            <a:r>
              <a:rPr lang="ko-KR" altLang="en-US" b="1" dirty="0" err="1" smtClean="0">
                <a:latin typeface="+mn-ea"/>
              </a:rPr>
              <a:t>北山</a:t>
            </a:r>
            <a:r>
              <a:rPr lang="en-US" altLang="ko-KR" b="1" dirty="0" smtClean="0">
                <a:latin typeface="+mn-ea"/>
              </a:rPr>
              <a:t>)</a:t>
            </a:r>
            <a:r>
              <a:rPr lang="ko-KR" altLang="en-US" b="1" dirty="0" smtClean="0">
                <a:latin typeface="+mn-ea"/>
              </a:rPr>
              <a:t>을 따라 강을 끼고 서쪽으로 가면 </a:t>
            </a:r>
            <a:r>
              <a:rPr lang="ko-KR" altLang="en-US" b="1" dirty="0" err="1" smtClean="0">
                <a:latin typeface="+mn-ea"/>
              </a:rPr>
              <a:t>소륵</a:t>
            </a:r>
            <a:r>
              <a:rPr lang="en-US" altLang="ko-KR" b="1" dirty="0" smtClean="0">
                <a:latin typeface="+mn-ea"/>
              </a:rPr>
              <a:t>(</a:t>
            </a:r>
            <a:r>
              <a:rPr lang="ko-KR" altLang="en-US" b="1" dirty="0" err="1" smtClean="0">
                <a:latin typeface="+mn-ea"/>
              </a:rPr>
              <a:t>疏勒</a:t>
            </a:r>
            <a:r>
              <a:rPr lang="en-US" altLang="ko-KR" b="1" dirty="0" smtClean="0">
                <a:latin typeface="+mn-ea"/>
              </a:rPr>
              <a:t>)</a:t>
            </a:r>
            <a:r>
              <a:rPr lang="ko-KR" altLang="en-US" b="1" dirty="0" smtClean="0">
                <a:latin typeface="+mn-ea"/>
              </a:rPr>
              <a:t>에 이르는데</a:t>
            </a:r>
            <a:r>
              <a:rPr lang="en-US" altLang="ko-KR" b="1" dirty="0" smtClean="0">
                <a:latin typeface="+mn-ea"/>
              </a:rPr>
              <a:t>, </a:t>
            </a:r>
            <a:r>
              <a:rPr lang="ko-KR" altLang="en-US" b="1" dirty="0" smtClean="0">
                <a:latin typeface="+mn-ea"/>
              </a:rPr>
              <a:t>이것이 북도</a:t>
            </a:r>
            <a:r>
              <a:rPr lang="en-US" altLang="ko-KR" b="1" dirty="0" smtClean="0">
                <a:latin typeface="+mn-ea"/>
              </a:rPr>
              <a:t>(</a:t>
            </a:r>
            <a:r>
              <a:rPr lang="ko-KR" altLang="en-US" b="1" dirty="0" smtClean="0">
                <a:latin typeface="+mn-ea"/>
              </a:rPr>
              <a:t>北道</a:t>
            </a:r>
            <a:r>
              <a:rPr lang="en-US" altLang="ko-KR" b="1" dirty="0" smtClean="0">
                <a:latin typeface="+mn-ea"/>
              </a:rPr>
              <a:t>)</a:t>
            </a:r>
            <a:r>
              <a:rPr lang="ko-KR" altLang="en-US" b="1" dirty="0" smtClean="0">
                <a:latin typeface="+mn-ea"/>
              </a:rPr>
              <a:t>다</a:t>
            </a:r>
            <a:r>
              <a:rPr lang="en-US" altLang="ko-KR" b="1" dirty="0" smtClean="0">
                <a:latin typeface="+mn-ea"/>
              </a:rPr>
              <a:t>. </a:t>
            </a:r>
            <a:r>
              <a:rPr lang="ko-KR" altLang="en-US" b="1" dirty="0" smtClean="0">
                <a:latin typeface="+mn-ea"/>
              </a:rPr>
              <a:t>북도로 서행하여 </a:t>
            </a:r>
            <a:r>
              <a:rPr lang="ko-KR" altLang="en-US" b="1" dirty="0" err="1" smtClean="0">
                <a:latin typeface="+mn-ea"/>
              </a:rPr>
              <a:t>총령을</a:t>
            </a:r>
            <a:r>
              <a:rPr lang="ko-KR" altLang="en-US" b="1" dirty="0" smtClean="0">
                <a:latin typeface="+mn-ea"/>
              </a:rPr>
              <a:t> 넘으면 곧 대완</a:t>
            </a:r>
            <a:r>
              <a:rPr lang="en-US" altLang="ko-KR" b="1" dirty="0" smtClean="0">
                <a:latin typeface="+mn-ea"/>
              </a:rPr>
              <a:t>(</a:t>
            </a:r>
            <a:r>
              <a:rPr lang="ko-KR" altLang="en-US" b="1" dirty="0" smtClean="0">
                <a:latin typeface="+mn-ea"/>
              </a:rPr>
              <a:t>大宛</a:t>
            </a:r>
            <a:r>
              <a:rPr lang="en-US" altLang="ko-KR" b="1" dirty="0" smtClean="0">
                <a:latin typeface="+mn-ea"/>
              </a:rPr>
              <a:t>), </a:t>
            </a:r>
            <a:r>
              <a:rPr lang="ko-KR" altLang="en-US" b="1" dirty="0" err="1" smtClean="0">
                <a:latin typeface="+mn-ea"/>
              </a:rPr>
              <a:t>강거</a:t>
            </a:r>
            <a:r>
              <a:rPr lang="en-US" altLang="ko-KR" b="1" dirty="0" smtClean="0">
                <a:latin typeface="+mn-ea"/>
              </a:rPr>
              <a:t>(</a:t>
            </a:r>
            <a:r>
              <a:rPr lang="ko-KR" altLang="en-US" b="1" dirty="0" err="1" smtClean="0">
                <a:latin typeface="+mn-ea"/>
              </a:rPr>
              <a:t>康居</a:t>
            </a:r>
            <a:r>
              <a:rPr lang="en-US" altLang="ko-KR" b="1" dirty="0" smtClean="0">
                <a:latin typeface="+mn-ea"/>
              </a:rPr>
              <a:t>), </a:t>
            </a:r>
            <a:r>
              <a:rPr lang="ko-KR" altLang="en-US" b="1" dirty="0" err="1" smtClean="0">
                <a:latin typeface="+mn-ea"/>
              </a:rPr>
              <a:t>엄채</a:t>
            </a:r>
            <a:r>
              <a:rPr lang="en-US" altLang="ko-KR" b="1" dirty="0" smtClean="0">
                <a:latin typeface="+mn-ea"/>
              </a:rPr>
              <a:t>(</a:t>
            </a:r>
            <a:r>
              <a:rPr lang="ko-KR" altLang="en-US" b="1" dirty="0" err="1" smtClean="0">
                <a:latin typeface="+mn-ea"/>
              </a:rPr>
              <a:t>奄蔡</a:t>
            </a:r>
            <a:r>
              <a:rPr lang="en-US" altLang="ko-KR" b="1" dirty="0" smtClean="0">
                <a:latin typeface="+mn-ea"/>
              </a:rPr>
              <a:t>)</a:t>
            </a:r>
            <a:r>
              <a:rPr lang="ko-KR" altLang="en-US" b="1" dirty="0" smtClean="0">
                <a:latin typeface="+mn-ea"/>
              </a:rPr>
              <a:t>에 이른다</a:t>
            </a:r>
            <a:r>
              <a:rPr lang="en-US" altLang="ko-KR" b="1" dirty="0" smtClean="0">
                <a:latin typeface="+mn-ea"/>
              </a:rPr>
              <a:t>.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611407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천산북로  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: (6~7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세기 문헌에 처음 나타나는 길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)</a:t>
            </a:r>
          </a:p>
          <a:p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   </a:t>
            </a:r>
            <a:r>
              <a:rPr lang="ko-KR" altLang="en-US" b="1" dirty="0" err="1">
                <a:solidFill>
                  <a:schemeClr val="tx1"/>
                </a:solidFill>
                <a:latin typeface="+mn-ea"/>
              </a:rPr>
              <a:t>하미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 → 이리 → </a:t>
            </a:r>
            <a:r>
              <a:rPr lang="ko-KR" altLang="en-US" b="1" dirty="0" err="1">
                <a:solidFill>
                  <a:schemeClr val="tx1"/>
                </a:solidFill>
                <a:latin typeface="+mn-ea"/>
              </a:rPr>
              <a:t>탈라스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 → </a:t>
            </a:r>
            <a:r>
              <a:rPr lang="ko-KR" altLang="en-US" b="1" dirty="0" err="1">
                <a:solidFill>
                  <a:schemeClr val="tx1"/>
                </a:solidFill>
                <a:latin typeface="+mn-ea"/>
              </a:rPr>
              <a:t>시르다리아강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 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  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→ </a:t>
            </a:r>
            <a:r>
              <a:rPr lang="ko-KR" altLang="en-US" b="1" dirty="0" err="1">
                <a:solidFill>
                  <a:schemeClr val="tx1"/>
                </a:solidFill>
                <a:latin typeface="+mn-ea"/>
              </a:rPr>
              <a:t>아랄해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  <a:latin typeface="+mn-ea"/>
              </a:rPr>
              <a:t>카스피해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  <a:latin typeface="+mn-ea"/>
              </a:rPr>
              <a:t>북안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 → 시리아 → 지중해</a:t>
            </a:r>
          </a:p>
          <a:p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762000" y="5589240"/>
            <a:ext cx="6781800" cy="582960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오아시스로의 경로 </a:t>
            </a:r>
            <a:r>
              <a:rPr lang="en-US" altLang="ko-KR" sz="3200" dirty="0"/>
              <a:t>– </a:t>
            </a:r>
            <a:r>
              <a:rPr lang="ko-KR" altLang="en-US" sz="3200" dirty="0"/>
              <a:t>파미르고원 동쪽</a:t>
            </a:r>
          </a:p>
        </p:txBody>
      </p:sp>
    </p:spTree>
    <p:extLst>
      <p:ext uri="{BB962C8B-B14F-4D97-AF65-F5344CB8AC3E}">
        <p14:creationId xmlns:p14="http://schemas.microsoft.com/office/powerpoint/2010/main" val="186527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2000" y="5229200"/>
            <a:ext cx="6781800" cy="943000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실크로드</a:t>
            </a:r>
            <a:endParaRPr lang="ko-KR" altLang="en-US" sz="40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762000" y="685799"/>
            <a:ext cx="7543800" cy="4880951"/>
          </a:xfrm>
        </p:spPr>
        <p:txBody>
          <a:bodyPr/>
          <a:lstStyle/>
          <a:p>
            <a:r>
              <a:rPr lang="ko-KR" altLang="en-US" b="1" dirty="0" smtClean="0"/>
              <a:t>중국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중앙아시아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인도북부</a:t>
            </a:r>
            <a:endParaRPr lang="en-US" altLang="ko-KR" b="1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1412776"/>
            <a:ext cx="4444188" cy="4456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453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124744"/>
            <a:ext cx="6936867" cy="3886200"/>
          </a:xfrm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762000" y="5589240"/>
            <a:ext cx="6781800" cy="582960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오아시스로의 경로 </a:t>
            </a:r>
            <a:r>
              <a:rPr lang="en-US" altLang="ko-KR" sz="3200" dirty="0"/>
              <a:t>– </a:t>
            </a:r>
            <a:r>
              <a:rPr lang="ko-KR" altLang="en-US" sz="3200" dirty="0"/>
              <a:t>파미르고원 동쪽</a:t>
            </a:r>
          </a:p>
        </p:txBody>
      </p:sp>
    </p:spTree>
    <p:extLst>
      <p:ext uri="{BB962C8B-B14F-4D97-AF65-F5344CB8AC3E}">
        <p14:creationId xmlns:p14="http://schemas.microsoft.com/office/powerpoint/2010/main" val="289463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4" descr="투르키스탄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689" y="548531"/>
            <a:ext cx="8496622" cy="57609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8834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2000" y="685800"/>
            <a:ext cx="7842448" cy="38862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altLang="ko-KR" dirty="0" smtClean="0"/>
              <a:t>1)</a:t>
            </a:r>
            <a:r>
              <a:rPr lang="ko-KR" altLang="en-US" dirty="0" smtClean="0"/>
              <a:t>  </a:t>
            </a:r>
            <a:r>
              <a:rPr lang="ko-KR" altLang="en-US" b="1" dirty="0" err="1" smtClean="0"/>
              <a:t>카슈가르</a:t>
            </a:r>
            <a:r>
              <a:rPr lang="ko-KR" altLang="en-US" b="1" dirty="0" smtClean="0"/>
              <a:t>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→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고원 </a:t>
            </a:r>
            <a:r>
              <a:rPr lang="ko-KR" altLang="en-US" b="1" dirty="0" err="1" smtClean="0"/>
              <a:t>테렉고개</a:t>
            </a:r>
            <a:r>
              <a:rPr lang="ko-KR" altLang="en-US" b="1" dirty="0" smtClean="0"/>
              <a:t>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→</a:t>
            </a:r>
            <a:r>
              <a:rPr lang="en-US" altLang="ko-KR" b="1" dirty="0" smtClean="0"/>
              <a:t> </a:t>
            </a:r>
            <a:r>
              <a:rPr lang="ko-KR" altLang="en-US" b="1" dirty="0" err="1" smtClean="0"/>
              <a:t>페르가나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대완</a:t>
            </a:r>
            <a:r>
              <a:rPr lang="en-US" altLang="ko-KR" b="1" dirty="0" smtClean="0"/>
              <a:t>)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ko-KR" b="1" dirty="0" smtClean="0"/>
          </a:p>
          <a:p>
            <a:pPr marL="0" indent="0">
              <a:lnSpc>
                <a:spcPct val="90000"/>
              </a:lnSpc>
              <a:buNone/>
            </a:pPr>
            <a:r>
              <a:rPr lang="en-US" altLang="ko-KR" b="1" dirty="0"/>
              <a:t>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→ </a:t>
            </a:r>
            <a:r>
              <a:rPr lang="ko-KR" altLang="en-US" b="1" dirty="0" err="1" smtClean="0"/>
              <a:t>사마르칸드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대월지</a:t>
            </a:r>
            <a:r>
              <a:rPr lang="en-US" altLang="ko-KR" b="1" dirty="0" smtClean="0"/>
              <a:t>)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→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부하라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현 우즈베키스탄 지역</a:t>
            </a:r>
            <a:r>
              <a:rPr lang="en-US" altLang="ko-KR" b="1" dirty="0" smtClean="0"/>
              <a:t>)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ko-KR" b="1" dirty="0"/>
          </a:p>
          <a:p>
            <a:pPr marL="0" indent="0">
              <a:lnSpc>
                <a:spcPct val="90000"/>
              </a:lnSpc>
              <a:buNone/>
            </a:pPr>
            <a:r>
              <a:rPr lang="en-US" altLang="ko-KR" b="1" dirty="0" smtClean="0"/>
              <a:t>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→ </a:t>
            </a:r>
            <a:r>
              <a:rPr lang="ko-KR" altLang="en-US" b="1" dirty="0" err="1" smtClean="0"/>
              <a:t>메르브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현 이란 북동부</a:t>
            </a:r>
            <a:r>
              <a:rPr lang="en-US" altLang="ko-KR" b="1" dirty="0" smtClean="0"/>
              <a:t>)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→ </a:t>
            </a:r>
            <a:r>
              <a:rPr lang="en-US" altLang="ko-KR" b="1" dirty="0" smtClean="0"/>
              <a:t> </a:t>
            </a:r>
            <a:r>
              <a:rPr lang="ko-KR" altLang="en-US" b="1" dirty="0" err="1" smtClean="0"/>
              <a:t>니샤푸르</a:t>
            </a:r>
            <a:endParaRPr lang="en-US" altLang="ko-KR" b="1" dirty="0" smtClean="0"/>
          </a:p>
          <a:p>
            <a:pPr marL="0" indent="0">
              <a:lnSpc>
                <a:spcPct val="90000"/>
              </a:lnSpc>
              <a:buNone/>
            </a:pPr>
            <a:endParaRPr lang="en-US" altLang="ko-KR" b="1" dirty="0"/>
          </a:p>
          <a:p>
            <a:pPr marL="0" indent="0">
              <a:lnSpc>
                <a:spcPct val="90000"/>
              </a:lnSpc>
              <a:buNone/>
            </a:pPr>
            <a:r>
              <a:rPr lang="en-US" altLang="ko-KR" b="1" dirty="0" smtClean="0"/>
              <a:t>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→ </a:t>
            </a:r>
            <a:r>
              <a:rPr lang="ko-KR" altLang="en-US" b="1" dirty="0" smtClean="0"/>
              <a:t>지중해연안  또는  소아시아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콘스탄티노플</a:t>
            </a:r>
            <a:endParaRPr lang="en-US" altLang="ko-KR" b="1" dirty="0" smtClean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762000" y="5517232"/>
            <a:ext cx="6781800" cy="654968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오아시스로의 경로 </a:t>
            </a:r>
            <a:r>
              <a:rPr lang="en-US" altLang="ko-KR" sz="3200" dirty="0"/>
              <a:t>– </a:t>
            </a:r>
            <a:r>
              <a:rPr lang="ko-KR" altLang="en-US" sz="3200" dirty="0"/>
              <a:t>파미르고원 </a:t>
            </a:r>
            <a:r>
              <a:rPr lang="ko-KR" altLang="en-US" sz="3200" dirty="0" smtClean="0"/>
              <a:t>서쪽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2712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55576" y="1340768"/>
            <a:ext cx="7543800" cy="38862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2) </a:t>
            </a:r>
            <a:r>
              <a:rPr lang="ko-KR" altLang="en-US" b="1" dirty="0" err="1" smtClean="0"/>
              <a:t>야르칸드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또는 </a:t>
            </a:r>
            <a:r>
              <a:rPr lang="ko-KR" altLang="en-US" b="1" dirty="0" err="1" smtClean="0"/>
              <a:t>카슈가르</a:t>
            </a:r>
            <a:r>
              <a:rPr lang="en-US" altLang="ko-KR" b="1" dirty="0" smtClean="0"/>
              <a:t>)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→</a:t>
            </a:r>
            <a:r>
              <a:rPr lang="en-US" altLang="ko-KR" b="1" dirty="0" smtClean="0"/>
              <a:t> </a:t>
            </a:r>
            <a:r>
              <a:rPr lang="ko-KR" altLang="en-US" b="1" dirty="0" err="1" smtClean="0"/>
              <a:t>타쉬쿠르칸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석탑</a:t>
            </a:r>
            <a:r>
              <a:rPr lang="en-US" altLang="ko-KR" b="1" dirty="0" smtClean="0"/>
              <a:t>) </a:t>
            </a:r>
          </a:p>
          <a:p>
            <a:pPr marL="0" indent="0">
              <a:buNone/>
            </a:pPr>
            <a:r>
              <a:rPr lang="en-US" altLang="ko-KR" b="1" dirty="0"/>
              <a:t> </a:t>
            </a:r>
            <a:r>
              <a:rPr lang="en-US" altLang="ko-KR" b="1" dirty="0" smtClean="0"/>
              <a:t> </a:t>
            </a:r>
          </a:p>
          <a:p>
            <a:pPr marL="0" indent="0">
              <a:buNone/>
            </a:pPr>
            <a:r>
              <a:rPr lang="en-US" altLang="ko-KR" b="1" dirty="0"/>
              <a:t>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→ </a:t>
            </a:r>
            <a:r>
              <a:rPr lang="en-US" altLang="ko-KR" b="1" dirty="0" smtClean="0"/>
              <a:t> </a:t>
            </a:r>
            <a:r>
              <a:rPr lang="ko-KR" altLang="en-US" b="1" dirty="0" err="1" smtClean="0"/>
              <a:t>와한계곡</a:t>
            </a:r>
            <a:r>
              <a:rPr lang="ko-KR" altLang="en-US" b="1" dirty="0" smtClean="0"/>
              <a:t>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→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b="1" dirty="0" err="1" smtClean="0"/>
              <a:t>발흐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박트리아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대하</a:t>
            </a:r>
            <a:r>
              <a:rPr lang="en-US" altLang="ko-KR" b="1" dirty="0" smtClean="0"/>
              <a:t>)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→ </a:t>
            </a:r>
            <a:r>
              <a:rPr lang="ko-KR" altLang="en-US" b="1" dirty="0" err="1" smtClean="0"/>
              <a:t>메르브</a:t>
            </a:r>
            <a:endParaRPr lang="en-US" altLang="ko-KR" b="1" dirty="0" smtClean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en-US" altLang="ko-KR" b="1" dirty="0" smtClean="0"/>
              <a:t>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→ </a:t>
            </a:r>
            <a:r>
              <a:rPr lang="ko-KR" altLang="en-US" b="1" dirty="0" err="1" smtClean="0"/>
              <a:t>니샤푸르</a:t>
            </a:r>
            <a:r>
              <a:rPr lang="ko-KR" altLang="en-US" b="1" dirty="0" smtClean="0"/>
              <a:t>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→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b="1" dirty="0" err="1" smtClean="0"/>
              <a:t>라가에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테헤란</a:t>
            </a:r>
            <a:r>
              <a:rPr lang="en-US" altLang="ko-KR" b="1" dirty="0" smtClean="0"/>
              <a:t>)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→ </a:t>
            </a:r>
            <a:r>
              <a:rPr lang="ko-KR" altLang="en-US" b="1" dirty="0" smtClean="0"/>
              <a:t>시리아의 </a:t>
            </a:r>
            <a:r>
              <a:rPr lang="ko-KR" altLang="en-US" b="1" dirty="0" err="1" smtClean="0"/>
              <a:t>팔미라</a:t>
            </a:r>
            <a:endParaRPr lang="en-US" altLang="ko-KR" b="1" dirty="0" smtClean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en-US" altLang="ko-KR" b="1" dirty="0" smtClean="0"/>
              <a:t>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→ </a:t>
            </a:r>
            <a:r>
              <a:rPr lang="ko-KR" altLang="en-US" b="1" dirty="0" smtClean="0"/>
              <a:t>지중해연안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→ </a:t>
            </a:r>
            <a:r>
              <a:rPr lang="ko-KR" altLang="en-US" b="1" dirty="0" smtClean="0"/>
              <a:t>로마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알렉산드리아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콘스탄티노플</a:t>
            </a:r>
          </a:p>
          <a:p>
            <a:endParaRPr lang="ko-KR" alt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762000" y="5517232"/>
            <a:ext cx="6781800" cy="654968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오아시스로의 경로 </a:t>
            </a:r>
            <a:r>
              <a:rPr lang="en-US" altLang="ko-KR" sz="3200" dirty="0"/>
              <a:t>– </a:t>
            </a:r>
            <a:r>
              <a:rPr lang="ko-KR" altLang="en-US" sz="3200" dirty="0"/>
              <a:t>파미르고원 </a:t>
            </a:r>
            <a:r>
              <a:rPr lang="ko-KR" altLang="en-US" sz="3200" dirty="0" smtClean="0"/>
              <a:t>서쪽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9912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4" descr="실크로드 전도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60784"/>
            <a:ext cx="9144000" cy="63364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5723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2000" y="5445224"/>
            <a:ext cx="6781800" cy="726976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해로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55576" y="1196752"/>
            <a:ext cx="7543800" cy="3886200"/>
          </a:xfrm>
        </p:spPr>
        <p:txBody>
          <a:bodyPr/>
          <a:lstStyle/>
          <a:p>
            <a:r>
              <a:rPr lang="en-US" altLang="ko-KR" dirty="0" smtClean="0"/>
              <a:t>11</a:t>
            </a:r>
            <a:r>
              <a:rPr lang="ko-KR" altLang="en-US" dirty="0" smtClean="0"/>
              <a:t>세기부터 항해술의 발달로 원거리 항해가 가능하게 되었다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이후 인도양의 다우</a:t>
            </a:r>
            <a:r>
              <a:rPr lang="en-US" altLang="ko-KR" dirty="0" smtClean="0"/>
              <a:t>(dhow), </a:t>
            </a:r>
            <a:r>
              <a:rPr lang="ko-KR" altLang="en-US" dirty="0" smtClean="0"/>
              <a:t>동남아시아의 종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jong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중국의 </a:t>
            </a:r>
            <a:r>
              <a:rPr lang="ko-KR" altLang="en-US" dirty="0" err="1" smtClean="0"/>
              <a:t>정크</a:t>
            </a:r>
            <a:r>
              <a:rPr lang="en-US" altLang="ko-KR" dirty="0" smtClean="0"/>
              <a:t>(junk)</a:t>
            </a:r>
            <a:r>
              <a:rPr lang="ko-KR" altLang="en-US" dirty="0" smtClean="0"/>
              <a:t>선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등이 바다에 즐비했다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13</a:t>
            </a:r>
            <a:r>
              <a:rPr lang="ko-KR" altLang="en-US" dirty="0" smtClean="0"/>
              <a:t>세기 몽골세계제국이 성립되자 육로와 해로가 통합되어 유라시아대륙의 국제적인 </a:t>
            </a:r>
            <a:r>
              <a:rPr lang="ko-KR" altLang="en-US" dirty="0" err="1" smtClean="0"/>
              <a:t>순환망이</a:t>
            </a:r>
            <a:r>
              <a:rPr lang="ko-KR" altLang="en-US" dirty="0" smtClean="0"/>
              <a:t> 형성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몽골제국 분열 이후 전쟁과 혼란이 계속되자 교역의 큰 흐름은 해상항로로 이동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73216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8680"/>
            <a:ext cx="9144000" cy="4920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69772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2000" y="685800"/>
            <a:ext cx="7543800" cy="87099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err="1" smtClean="0"/>
              <a:t>Javavese</a:t>
            </a:r>
            <a:r>
              <a:rPr lang="en-US" altLang="ko-KR" dirty="0" smtClean="0"/>
              <a:t> Jong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32" y="1844824"/>
            <a:ext cx="5715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5879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2000" y="685800"/>
            <a:ext cx="7543800" cy="87099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Indian, Arabic Dhow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280321"/>
            <a:ext cx="54102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56974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2000" y="685800"/>
            <a:ext cx="7543800" cy="209512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Chinese Junk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23189"/>
            <a:ext cx="6408712" cy="4806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8143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2000" y="5373216"/>
            <a:ext cx="6781800" cy="798984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실크로드의 확장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중국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시리아</a:t>
            </a:r>
            <a:r>
              <a:rPr lang="en-US" altLang="ko-KR" dirty="0" smtClean="0"/>
              <a:t>(</a:t>
            </a:r>
            <a:r>
              <a:rPr lang="ko-KR" altLang="en-US" dirty="0" smtClean="0"/>
              <a:t>지중해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r>
              <a:rPr lang="en-US" altLang="ko-KR" dirty="0" smtClean="0"/>
              <a:t>  - 19C </a:t>
            </a:r>
            <a:r>
              <a:rPr lang="ko-KR" altLang="en-US" dirty="0"/>
              <a:t>후반 이후 중앙아시아 지역 탐사의 </a:t>
            </a:r>
            <a:r>
              <a:rPr lang="ko-KR" altLang="en-US" dirty="0" smtClean="0"/>
              <a:t>성과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  - </a:t>
            </a:r>
            <a:r>
              <a:rPr lang="ko-KR" altLang="en-US" dirty="0" smtClean="0"/>
              <a:t>지중해 </a:t>
            </a:r>
            <a:r>
              <a:rPr lang="ko-KR" altLang="en-US" dirty="0">
                <a:solidFill>
                  <a:schemeClr val="tx1"/>
                </a:solidFill>
              </a:rPr>
              <a:t>동안 </a:t>
            </a:r>
            <a:r>
              <a:rPr lang="ko-KR" altLang="en-US" dirty="0" err="1" smtClean="0">
                <a:solidFill>
                  <a:schemeClr val="tx1"/>
                </a:solidFill>
              </a:rPr>
              <a:t>팔미라에서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중국 견직물이 대량 </a:t>
            </a:r>
            <a:r>
              <a:rPr lang="ko-KR" altLang="en-US" dirty="0" smtClean="0">
                <a:solidFill>
                  <a:schemeClr val="tx1"/>
                </a:solidFill>
              </a:rPr>
              <a:t>발굴됨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tx1"/>
                </a:solidFill>
              </a:rPr>
              <a:t>  - 1910</a:t>
            </a:r>
            <a:r>
              <a:rPr lang="ko-KR" altLang="en-US" dirty="0">
                <a:solidFill>
                  <a:schemeClr val="tx1"/>
                </a:solidFill>
              </a:rPr>
              <a:t>년 독일 동양학자 </a:t>
            </a:r>
            <a:r>
              <a:rPr lang="ko-KR" altLang="en-US" dirty="0" err="1">
                <a:solidFill>
                  <a:schemeClr val="tx1"/>
                </a:solidFill>
              </a:rPr>
              <a:t>알버트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헤르만이</a:t>
            </a:r>
            <a:r>
              <a:rPr lang="ko-KR" altLang="en-US" dirty="0">
                <a:solidFill>
                  <a:schemeClr val="tx1"/>
                </a:solidFill>
              </a:rPr>
              <a:t> 중국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시리아까지 실크로드의 노선 연장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이 지역에 산재한 오아시스를 </a:t>
            </a:r>
            <a:r>
              <a:rPr lang="ko-KR" altLang="en-US" dirty="0" smtClean="0">
                <a:solidFill>
                  <a:schemeClr val="tx1"/>
                </a:solidFill>
              </a:rPr>
              <a:t>연결하는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길이므로 </a:t>
            </a:r>
            <a:r>
              <a:rPr lang="ko-KR" altLang="en-US" dirty="0">
                <a:solidFill>
                  <a:schemeClr val="tx1"/>
                </a:solidFill>
              </a:rPr>
              <a:t>일명 </a:t>
            </a:r>
            <a:r>
              <a:rPr lang="ko-KR" altLang="en-US" b="1" dirty="0">
                <a:solidFill>
                  <a:schemeClr val="tx1"/>
                </a:solidFill>
                <a:latin typeface="Arial"/>
              </a:rPr>
              <a:t>‘</a:t>
            </a:r>
            <a:r>
              <a:rPr lang="ko-KR" altLang="en-US" b="1" dirty="0">
                <a:solidFill>
                  <a:schemeClr val="tx1"/>
                </a:solidFill>
              </a:rPr>
              <a:t>오아시스로</a:t>
            </a:r>
            <a:r>
              <a:rPr lang="ko-KR" altLang="en-US" b="1" dirty="0">
                <a:solidFill>
                  <a:schemeClr val="tx1"/>
                </a:solidFill>
                <a:latin typeface="Arial"/>
              </a:rPr>
              <a:t>’</a:t>
            </a:r>
            <a:r>
              <a:rPr lang="ko-KR" altLang="en-US" dirty="0">
                <a:solidFill>
                  <a:schemeClr val="tx1"/>
                </a:solidFill>
              </a:rPr>
              <a:t>라고도 함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33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2000" y="5157192"/>
            <a:ext cx="6781800" cy="1015008"/>
          </a:xfrm>
        </p:spPr>
        <p:txBody>
          <a:bodyPr/>
          <a:lstStyle/>
          <a:p>
            <a:r>
              <a:rPr lang="ko-KR" altLang="en-US" sz="4000" dirty="0" smtClean="0"/>
              <a:t>해로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55576" y="1196752"/>
            <a:ext cx="7543800" cy="3886200"/>
          </a:xfrm>
        </p:spPr>
        <p:txBody>
          <a:bodyPr/>
          <a:lstStyle/>
          <a:p>
            <a:r>
              <a:rPr lang="ko-KR" altLang="en-US" b="1" dirty="0">
                <a:latin typeface="+mn-ea"/>
                <a:hlinkClick r:id="rId2" action="ppaction://hlinkfile"/>
              </a:rPr>
              <a:t>지중해</a:t>
            </a:r>
            <a:r>
              <a:rPr lang="en-US" altLang="ko-KR" b="1" dirty="0">
                <a:latin typeface="+mn-ea"/>
                <a:hlinkClick r:id="rId2" action="ppaction://hlinkfile"/>
              </a:rPr>
              <a:t>-</a:t>
            </a:r>
            <a:r>
              <a:rPr lang="ko-KR" altLang="en-US" b="1" dirty="0">
                <a:latin typeface="+mn-ea"/>
                <a:hlinkClick r:id="rId2" action="ppaction://hlinkfile"/>
              </a:rPr>
              <a:t>홍해</a:t>
            </a:r>
            <a:r>
              <a:rPr lang="en-US" altLang="ko-KR" b="1" dirty="0">
                <a:latin typeface="+mn-ea"/>
                <a:hlinkClick r:id="rId2" action="ppaction://hlinkfile"/>
              </a:rPr>
              <a:t>-</a:t>
            </a:r>
            <a:r>
              <a:rPr lang="ko-KR" altLang="en-US" b="1" dirty="0" err="1">
                <a:latin typeface="+mn-ea"/>
                <a:hlinkClick r:id="rId2" action="ppaction://hlinkfile"/>
              </a:rPr>
              <a:t>아라비아해</a:t>
            </a:r>
            <a:r>
              <a:rPr lang="en-US" altLang="ko-KR" b="1" dirty="0">
                <a:latin typeface="+mn-ea"/>
                <a:hlinkClick r:id="rId2" action="ppaction://hlinkfile"/>
              </a:rPr>
              <a:t>-</a:t>
            </a:r>
            <a:r>
              <a:rPr lang="ko-KR" altLang="en-US" b="1" dirty="0">
                <a:latin typeface="+mn-ea"/>
                <a:hlinkClick r:id="rId2" action="ppaction://hlinkfile"/>
              </a:rPr>
              <a:t>인도양</a:t>
            </a:r>
            <a:r>
              <a:rPr lang="en-US" altLang="ko-KR" b="1" dirty="0">
                <a:latin typeface="+mn-ea"/>
                <a:hlinkClick r:id="rId2" action="ppaction://hlinkfile"/>
              </a:rPr>
              <a:t>-</a:t>
            </a:r>
            <a:r>
              <a:rPr lang="ko-KR" altLang="en-US" b="1" dirty="0">
                <a:latin typeface="+mn-ea"/>
                <a:hlinkClick r:id="rId2" action="ppaction://hlinkfile"/>
              </a:rPr>
              <a:t>동남아시아</a:t>
            </a:r>
            <a:r>
              <a:rPr lang="en-US" altLang="ko-KR" b="1" dirty="0">
                <a:latin typeface="+mn-ea"/>
                <a:hlinkClick r:id="rId2" action="ppaction://hlinkfile"/>
              </a:rPr>
              <a:t>-</a:t>
            </a:r>
            <a:r>
              <a:rPr lang="ko-KR" altLang="en-US" b="1" dirty="0">
                <a:latin typeface="+mn-ea"/>
                <a:hlinkClick r:id="rId2" action="ppaction://hlinkfile"/>
              </a:rPr>
              <a:t>중국 </a:t>
            </a:r>
            <a:r>
              <a:rPr lang="ko-KR" altLang="en-US" b="1" dirty="0" err="1">
                <a:latin typeface="+mn-ea"/>
                <a:hlinkClick r:id="rId2" action="ppaction://hlinkfile"/>
              </a:rPr>
              <a:t>동남해</a:t>
            </a:r>
            <a:r>
              <a:rPr lang="en-US" altLang="ko-KR" b="1" dirty="0">
                <a:latin typeface="+mn-ea"/>
                <a:hlinkClick r:id="rId2" action="ppaction://hlinkfile"/>
              </a:rPr>
              <a:t>-</a:t>
            </a:r>
            <a:r>
              <a:rPr lang="ko-KR" altLang="en-US" b="1" dirty="0">
                <a:latin typeface="+mn-ea"/>
                <a:hlinkClick r:id="rId2" action="ppaction://hlinkfile"/>
              </a:rPr>
              <a:t>한반도</a:t>
            </a:r>
            <a:r>
              <a:rPr lang="en-US" altLang="ko-KR" b="1" dirty="0">
                <a:latin typeface="+mn-ea"/>
                <a:hlinkClick r:id="rId2" action="ppaction://hlinkfile"/>
              </a:rPr>
              <a:t>-</a:t>
            </a:r>
            <a:r>
              <a:rPr lang="ko-KR" altLang="en-US" b="1" dirty="0">
                <a:latin typeface="+mn-ea"/>
                <a:hlinkClick r:id="rId2" action="ppaction://hlinkfile"/>
              </a:rPr>
              <a:t>일본으로 </a:t>
            </a:r>
            <a:r>
              <a:rPr lang="ko-KR" altLang="en-US" b="1" dirty="0">
                <a:latin typeface="+mn-ea"/>
              </a:rPr>
              <a:t>이어지는 해상교통로가 점차 발달하여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 err="1">
                <a:latin typeface="+mn-ea"/>
              </a:rPr>
              <a:t>대항해시대</a:t>
            </a:r>
            <a:r>
              <a:rPr lang="ko-KR" altLang="en-US" b="1" dirty="0">
                <a:latin typeface="+mn-ea"/>
              </a:rPr>
              <a:t> 이전 까지 이슬람 인도 중국 등의 상인을 중심으로 유기적 연결</a:t>
            </a:r>
            <a:r>
              <a:rPr lang="en-US" altLang="ko-KR" b="1" dirty="0">
                <a:latin typeface="+mn-ea"/>
              </a:rPr>
              <a:t>. </a:t>
            </a:r>
            <a:endParaRPr lang="en-US" altLang="ko-KR" b="1" dirty="0" smtClean="0">
              <a:latin typeface="+mn-ea"/>
            </a:endParaRPr>
          </a:p>
          <a:p>
            <a:endParaRPr lang="en-US" altLang="ko-KR" b="1" dirty="0" smtClean="0">
              <a:latin typeface="+mn-ea"/>
            </a:endParaRPr>
          </a:p>
          <a:p>
            <a:r>
              <a:rPr lang="ko-KR" altLang="en-US" b="1" dirty="0" smtClean="0">
                <a:latin typeface="+mn-ea"/>
              </a:rPr>
              <a:t>주요 </a:t>
            </a:r>
            <a:r>
              <a:rPr lang="ko-KR" altLang="en-US" b="1" dirty="0" err="1" smtClean="0">
                <a:latin typeface="+mn-ea"/>
              </a:rPr>
              <a:t>교역품</a:t>
            </a:r>
            <a:r>
              <a:rPr lang="ko-KR" altLang="en-US" b="1" dirty="0" smtClean="0">
                <a:latin typeface="+mn-ea"/>
              </a:rPr>
              <a:t> </a:t>
            </a:r>
            <a:r>
              <a:rPr lang="en-US" altLang="ko-KR" b="1" dirty="0" smtClean="0">
                <a:latin typeface="+mn-ea"/>
              </a:rPr>
              <a:t>: </a:t>
            </a:r>
            <a:r>
              <a:rPr lang="ko-KR" altLang="en-US" b="1" dirty="0" smtClean="0">
                <a:latin typeface="+mn-ea"/>
              </a:rPr>
              <a:t>도자기</a:t>
            </a:r>
            <a:r>
              <a:rPr lang="en-US" altLang="ko-KR" b="1" dirty="0" smtClean="0">
                <a:latin typeface="+mn-ea"/>
              </a:rPr>
              <a:t>,</a:t>
            </a:r>
            <a:r>
              <a:rPr lang="ko-KR" altLang="en-US" b="1" dirty="0" smtClean="0">
                <a:latin typeface="+mn-ea"/>
              </a:rPr>
              <a:t> 향료</a:t>
            </a:r>
            <a:r>
              <a:rPr lang="en-US" altLang="ko-KR" b="1" dirty="0" smtClean="0">
                <a:latin typeface="+mn-ea"/>
              </a:rPr>
              <a:t>. </a:t>
            </a:r>
            <a:r>
              <a:rPr lang="ko-KR" altLang="en-US" b="1" dirty="0" smtClean="0">
                <a:latin typeface="+mn-ea"/>
              </a:rPr>
              <a:t>‘</a:t>
            </a:r>
            <a:r>
              <a:rPr lang="ko-KR" altLang="en-US" b="1" dirty="0">
                <a:latin typeface="+mn-ea"/>
              </a:rPr>
              <a:t>도자기로</a:t>
            </a:r>
            <a:r>
              <a:rPr lang="ko-KR" altLang="en-US" b="1" dirty="0" smtClean="0">
                <a:latin typeface="+mn-ea"/>
              </a:rPr>
              <a:t>’</a:t>
            </a:r>
            <a:r>
              <a:rPr lang="en-US" altLang="ko-KR" b="1" dirty="0" smtClean="0">
                <a:latin typeface="+mn-ea"/>
              </a:rPr>
              <a:t>,</a:t>
            </a:r>
            <a:r>
              <a:rPr lang="ko-KR" altLang="en-US" b="1" dirty="0" smtClean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‘향료로’라고 </a:t>
            </a:r>
            <a:r>
              <a:rPr lang="ko-KR" altLang="en-US" b="1" dirty="0" smtClean="0">
                <a:latin typeface="+mn-ea"/>
              </a:rPr>
              <a:t>부르기도 함</a:t>
            </a:r>
            <a:r>
              <a:rPr lang="en-US" altLang="ko-KR" b="1" dirty="0" smtClean="0">
                <a:latin typeface="+mn-ea"/>
              </a:rPr>
              <a:t>.</a:t>
            </a:r>
            <a:endParaRPr lang="en-US" altLang="ko-KR" b="1" dirty="0">
              <a:latin typeface="+mn-ea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83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2000" y="5373216"/>
            <a:ext cx="6781800" cy="798984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해로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55576" y="1124744"/>
            <a:ext cx="7543800" cy="3886200"/>
          </a:xfrm>
        </p:spPr>
        <p:txBody>
          <a:bodyPr/>
          <a:lstStyle/>
          <a:p>
            <a:pPr>
              <a:buFontTx/>
              <a:buChar char="•"/>
            </a:pPr>
            <a:r>
              <a:rPr lang="ko-KR" altLang="en-US" b="1" dirty="0" err="1"/>
              <a:t>대항해시대</a:t>
            </a:r>
            <a:r>
              <a:rPr lang="ko-KR" altLang="en-US" b="1" dirty="0"/>
              <a:t> 이후는 아프리카를 횡단하는 </a:t>
            </a:r>
            <a:r>
              <a:rPr lang="ko-KR" altLang="en-US" b="1" dirty="0">
                <a:latin typeface="Arial"/>
              </a:rPr>
              <a:t>‘</a:t>
            </a:r>
            <a:r>
              <a:rPr lang="ko-KR" altLang="en-US" b="1" dirty="0"/>
              <a:t>인도항로</a:t>
            </a:r>
            <a:r>
              <a:rPr lang="ko-KR" altLang="en-US" b="1" dirty="0">
                <a:latin typeface="Arial"/>
              </a:rPr>
              <a:t>’</a:t>
            </a:r>
            <a:r>
              <a:rPr lang="en-US" altLang="ko-KR" b="1" dirty="0"/>
              <a:t>, </a:t>
            </a:r>
            <a:r>
              <a:rPr lang="ko-KR" altLang="en-US" b="1" dirty="0"/>
              <a:t>아메리카로 이어지는 대서양</a:t>
            </a:r>
            <a:r>
              <a:rPr lang="en-US" altLang="ko-KR" b="1" dirty="0"/>
              <a:t>-</a:t>
            </a:r>
            <a:r>
              <a:rPr lang="ko-KR" altLang="en-US" b="1" dirty="0"/>
              <a:t>태평양 항로가 개척되어 전지구적 차원의 해로 연결</a:t>
            </a:r>
            <a:r>
              <a:rPr lang="en-US" altLang="ko-KR" b="1" dirty="0"/>
              <a:t>. </a:t>
            </a:r>
            <a:r>
              <a:rPr lang="ko-KR" altLang="en-US" b="1" dirty="0"/>
              <a:t>오아시스로 </a:t>
            </a:r>
            <a:r>
              <a:rPr lang="ko-KR" altLang="en-US" b="1" dirty="0" err="1"/>
              <a:t>초원로의</a:t>
            </a:r>
            <a:r>
              <a:rPr lang="ko-KR" altLang="en-US" b="1" dirty="0"/>
              <a:t> 쇠퇴에 비해 해로는 근대 이후 더욱 번성</a:t>
            </a:r>
            <a:r>
              <a:rPr lang="en-US" altLang="ko-KR" b="1" dirty="0"/>
              <a:t>.</a:t>
            </a:r>
          </a:p>
          <a:p>
            <a:pPr marL="0" indent="0">
              <a:buNone/>
            </a:pPr>
            <a:endParaRPr lang="en-US" altLang="ko-KR" b="1" dirty="0" smtClean="0"/>
          </a:p>
          <a:p>
            <a:pPr>
              <a:buFontTx/>
              <a:buChar char="•"/>
            </a:pPr>
            <a:r>
              <a:rPr lang="ko-KR" altLang="en-US" b="1" dirty="0" smtClean="0"/>
              <a:t>유럽인의 </a:t>
            </a:r>
            <a:r>
              <a:rPr lang="ko-KR" altLang="en-US" b="1" dirty="0" err="1" smtClean="0"/>
              <a:t>대항해시대에</a:t>
            </a:r>
            <a:r>
              <a:rPr lang="ko-KR" altLang="en-US" b="1" dirty="0" smtClean="0"/>
              <a:t> </a:t>
            </a:r>
            <a:r>
              <a:rPr lang="ko-KR" altLang="en-US" b="1" dirty="0"/>
              <a:t>앞서 중국 명나라의 </a:t>
            </a:r>
            <a:r>
              <a:rPr lang="ko-KR" altLang="en-US" b="1" dirty="0">
                <a:latin typeface="Arial"/>
              </a:rPr>
              <a:t>‘</a:t>
            </a:r>
            <a:r>
              <a:rPr lang="ko-KR" altLang="en-US" b="1" dirty="0"/>
              <a:t>정화</a:t>
            </a:r>
            <a:r>
              <a:rPr lang="en-US" altLang="ko-KR" b="1" dirty="0"/>
              <a:t>(</a:t>
            </a:r>
            <a:r>
              <a:rPr lang="ko-KR" altLang="en-US" b="1" dirty="0"/>
              <a:t>鄭和</a:t>
            </a:r>
            <a:r>
              <a:rPr lang="en-US" altLang="ko-KR" b="1" dirty="0"/>
              <a:t>)</a:t>
            </a:r>
            <a:r>
              <a:rPr lang="ko-KR" altLang="en-US" b="1" dirty="0"/>
              <a:t>의 </a:t>
            </a:r>
            <a:r>
              <a:rPr lang="ko-KR" altLang="en-US" b="1" dirty="0" err="1" smtClean="0"/>
              <a:t>대원정</a:t>
            </a:r>
            <a:r>
              <a:rPr lang="en-US" altLang="ko-KR" b="1" dirty="0" smtClean="0"/>
              <a:t>(1405~1433)</a:t>
            </a:r>
            <a:r>
              <a:rPr lang="ko-KR" altLang="en-US" b="1" dirty="0" smtClean="0">
                <a:latin typeface="Arial"/>
              </a:rPr>
              <a:t>’</a:t>
            </a:r>
            <a:r>
              <a:rPr lang="ko-KR" altLang="en-US" b="1" dirty="0"/>
              <a:t>이 있었지만 </a:t>
            </a:r>
            <a:r>
              <a:rPr lang="en-US" altLang="ko-KR" b="1" dirty="0"/>
              <a:t>1</a:t>
            </a:r>
            <a:r>
              <a:rPr lang="ko-KR" altLang="en-US" b="1" dirty="0"/>
              <a:t>회성의 사건으로 끝나고 지속되지 못함</a:t>
            </a:r>
            <a:r>
              <a:rPr lang="en-US" altLang="ko-KR" b="1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602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588"/>
            <a:ext cx="9982200" cy="660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88738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2000" y="5373216"/>
            <a:ext cx="6781800" cy="798984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실크로드의 역할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55576" y="1340768"/>
            <a:ext cx="7543800" cy="38862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ko-KR" b="1" dirty="0" smtClean="0"/>
              <a:t>1</a:t>
            </a:r>
            <a:r>
              <a:rPr lang="en-US" altLang="ko-KR" b="1" dirty="0"/>
              <a:t>) </a:t>
            </a:r>
            <a:r>
              <a:rPr lang="ko-KR" altLang="en-US" b="1" dirty="0"/>
              <a:t>문명교류의 </a:t>
            </a:r>
            <a:r>
              <a:rPr lang="ko-KR" altLang="en-US" b="1" dirty="0" smtClean="0"/>
              <a:t>통로</a:t>
            </a:r>
            <a:r>
              <a:rPr lang="en-US" altLang="ko-KR" b="1" dirty="0" smtClean="0"/>
              <a:t>,  </a:t>
            </a:r>
            <a:r>
              <a:rPr lang="ko-KR" altLang="en-US" b="1" dirty="0"/>
              <a:t>문명교류를 실질적으로 가능케 하는 </a:t>
            </a:r>
            <a:r>
              <a:rPr lang="ko-KR" altLang="en-US" b="1" dirty="0" smtClean="0"/>
              <a:t>연결점</a:t>
            </a:r>
            <a:r>
              <a:rPr lang="en-US" altLang="ko-KR" b="1" dirty="0" smtClean="0"/>
              <a:t>.</a:t>
            </a:r>
            <a:endParaRPr lang="ko-KR" altLang="en-US" b="1" dirty="0"/>
          </a:p>
          <a:p>
            <a:pPr>
              <a:buFont typeface="Wingdings" pitchFamily="2" charset="2"/>
              <a:buNone/>
            </a:pPr>
            <a:endParaRPr lang="en-US" altLang="ko-KR" b="1" dirty="0" smtClean="0"/>
          </a:p>
          <a:p>
            <a:pPr>
              <a:buFont typeface="Wingdings" pitchFamily="2" charset="2"/>
              <a:buNone/>
            </a:pPr>
            <a:r>
              <a:rPr lang="en-US" altLang="ko-KR" b="1" dirty="0" smtClean="0"/>
              <a:t>2</a:t>
            </a:r>
            <a:r>
              <a:rPr lang="en-US" altLang="ko-KR" b="1" dirty="0"/>
              <a:t>) </a:t>
            </a:r>
            <a:r>
              <a:rPr lang="ko-KR" altLang="en-US" b="1" dirty="0"/>
              <a:t>세계사 전개의 </a:t>
            </a:r>
            <a:r>
              <a:rPr lang="ko-KR" altLang="en-US" b="1" dirty="0" smtClean="0"/>
              <a:t>중추</a:t>
            </a:r>
            <a:r>
              <a:rPr lang="en-US" altLang="ko-KR" b="1" dirty="0" smtClean="0"/>
              <a:t>.</a:t>
            </a:r>
            <a:endParaRPr lang="ko-KR" altLang="en-US" b="1" dirty="0"/>
          </a:p>
          <a:p>
            <a:pPr>
              <a:buFont typeface="Wingdings" pitchFamily="2" charset="2"/>
              <a:buNone/>
            </a:pPr>
            <a:endParaRPr lang="en-US" altLang="ko-KR" b="1" dirty="0" smtClean="0"/>
          </a:p>
          <a:p>
            <a:pPr>
              <a:buFont typeface="Wingdings" pitchFamily="2" charset="2"/>
              <a:buNone/>
            </a:pPr>
            <a:r>
              <a:rPr lang="en-US" altLang="ko-KR" b="1" dirty="0" smtClean="0"/>
              <a:t>3) </a:t>
            </a:r>
            <a:r>
              <a:rPr lang="ko-KR" altLang="en-US" b="1" dirty="0" smtClean="0"/>
              <a:t>세계 </a:t>
            </a:r>
            <a:r>
              <a:rPr lang="ko-KR" altLang="en-US" b="1" dirty="0"/>
              <a:t>주요문명</a:t>
            </a:r>
            <a:r>
              <a:rPr lang="en-US" altLang="ko-KR" b="1" dirty="0"/>
              <a:t>, </a:t>
            </a:r>
            <a:r>
              <a:rPr lang="ko-KR" altLang="en-US" b="1" dirty="0"/>
              <a:t>종교의 </a:t>
            </a:r>
            <a:r>
              <a:rPr lang="ko-KR" altLang="en-US" b="1" dirty="0" smtClean="0"/>
              <a:t>산파역</a:t>
            </a:r>
            <a:r>
              <a:rPr lang="en-US" altLang="ko-KR" b="1" dirty="0" smtClean="0"/>
              <a:t>.</a:t>
            </a:r>
            <a:endParaRPr lang="ko-KR" altLang="en-US" b="1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337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2000" y="5301208"/>
            <a:ext cx="6781800" cy="870992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실크로드의 확장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2000" y="685800"/>
            <a:ext cx="7543800" cy="454340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2800" b="1" dirty="0" err="1" smtClean="0">
                <a:solidFill>
                  <a:schemeClr val="tx1"/>
                </a:solidFill>
              </a:rPr>
              <a:t>팔미라의</a:t>
            </a:r>
            <a:r>
              <a:rPr lang="ko-KR" altLang="en-US" sz="2800" b="1" dirty="0" smtClean="0">
                <a:solidFill>
                  <a:schemeClr val="tx1"/>
                </a:solidFill>
              </a:rPr>
              <a:t> 역사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tx1"/>
                </a:solidFill>
              </a:rPr>
              <a:t>  - </a:t>
            </a:r>
            <a:r>
              <a:rPr lang="ko-KR" altLang="ko-KR" dirty="0" err="1" smtClean="0">
                <a:solidFill>
                  <a:schemeClr val="tx1"/>
                </a:solidFill>
              </a:rPr>
              <a:t>팔미라는</a:t>
            </a:r>
            <a:r>
              <a:rPr lang="ko-KR" altLang="ko-KR" dirty="0" smtClean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고대 그리스군의 전초 </a:t>
            </a:r>
            <a:r>
              <a:rPr lang="ko-KR" altLang="ko-KR" dirty="0" smtClean="0">
                <a:solidFill>
                  <a:schemeClr val="tx1"/>
                </a:solidFill>
              </a:rPr>
              <a:t>기지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tx1"/>
                </a:solidFill>
              </a:rPr>
              <a:t>  - 2</a:t>
            </a:r>
            <a:r>
              <a:rPr lang="ko-KR" altLang="ko-KR" dirty="0" smtClean="0">
                <a:solidFill>
                  <a:schemeClr val="tx1"/>
                </a:solidFill>
              </a:rPr>
              <a:t>17</a:t>
            </a:r>
            <a:r>
              <a:rPr lang="ko-KR" altLang="ko-KR" dirty="0">
                <a:solidFill>
                  <a:schemeClr val="tx1"/>
                </a:solidFill>
              </a:rPr>
              <a:t>년 로마에 합병되면서 막강한 경제적인 성장을 이루었다.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tx1"/>
                </a:solidFill>
              </a:rPr>
              <a:t>  - </a:t>
            </a:r>
            <a:r>
              <a:rPr lang="ko-KR" altLang="ko-KR" dirty="0" smtClean="0">
                <a:solidFill>
                  <a:schemeClr val="tx1"/>
                </a:solidFill>
              </a:rPr>
              <a:t>267년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이후</a:t>
            </a:r>
            <a:r>
              <a:rPr lang="ko-KR" altLang="ko-KR" dirty="0" smtClean="0">
                <a:solidFill>
                  <a:schemeClr val="tx1"/>
                </a:solidFill>
              </a:rPr>
              <a:t> </a:t>
            </a:r>
            <a:r>
              <a:rPr lang="ko-KR" altLang="ko-KR" dirty="0" err="1">
                <a:solidFill>
                  <a:schemeClr val="tx1"/>
                </a:solidFill>
              </a:rPr>
              <a:t>팔미라를</a:t>
            </a:r>
            <a:r>
              <a:rPr lang="ko-KR" altLang="ko-KR" dirty="0">
                <a:solidFill>
                  <a:schemeClr val="tx1"/>
                </a:solidFill>
              </a:rPr>
              <a:t> 지배한 </a:t>
            </a:r>
            <a:r>
              <a:rPr lang="ko-KR" altLang="ko-KR" dirty="0" err="1" smtClean="0">
                <a:solidFill>
                  <a:schemeClr val="tx1"/>
                </a:solidFill>
              </a:rPr>
              <a:t>제노비아</a:t>
            </a:r>
            <a:r>
              <a:rPr lang="ko-KR" altLang="ko-KR" dirty="0" smtClean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여왕은 암살당한 남편을 대신해 </a:t>
            </a:r>
            <a:r>
              <a:rPr lang="ko-KR" altLang="ko-KR" dirty="0" err="1">
                <a:solidFill>
                  <a:schemeClr val="tx1"/>
                </a:solidFill>
              </a:rPr>
              <a:t>팔미라의</a:t>
            </a:r>
            <a:r>
              <a:rPr lang="ko-KR" altLang="ko-KR" dirty="0">
                <a:solidFill>
                  <a:schemeClr val="tx1"/>
                </a:solidFill>
              </a:rPr>
              <a:t> 새로운 주군으로서 로마 제국과 페르시아 제국 군대에 맞서 싸웠다.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tx1"/>
                </a:solidFill>
              </a:rPr>
              <a:t>  - </a:t>
            </a:r>
            <a:r>
              <a:rPr lang="ko-KR" altLang="ko-KR" dirty="0" smtClean="0">
                <a:solidFill>
                  <a:schemeClr val="tx1"/>
                </a:solidFill>
              </a:rPr>
              <a:t>271</a:t>
            </a:r>
            <a:r>
              <a:rPr lang="ko-KR" altLang="ko-KR" dirty="0">
                <a:solidFill>
                  <a:schemeClr val="tx1"/>
                </a:solidFill>
              </a:rPr>
              <a:t>년 로마 황제 </a:t>
            </a:r>
            <a:r>
              <a:rPr lang="ko-KR" altLang="ko-KR" dirty="0" err="1">
                <a:solidFill>
                  <a:schemeClr val="tx1"/>
                </a:solidFill>
              </a:rPr>
              <a:t>아우렐리아누스가</a:t>
            </a:r>
            <a:r>
              <a:rPr lang="ko-KR" altLang="ko-KR" dirty="0">
                <a:solidFill>
                  <a:schemeClr val="tx1"/>
                </a:solidFill>
              </a:rPr>
              <a:t> </a:t>
            </a:r>
            <a:r>
              <a:rPr lang="ko-KR" altLang="ko-KR" dirty="0" err="1">
                <a:solidFill>
                  <a:schemeClr val="tx1"/>
                </a:solidFill>
              </a:rPr>
              <a:t>팔미라를</a:t>
            </a:r>
            <a:r>
              <a:rPr lang="ko-KR" altLang="ko-KR" dirty="0">
                <a:solidFill>
                  <a:schemeClr val="tx1"/>
                </a:solidFill>
              </a:rPr>
              <a:t> 정복했을 때 감옥에 갇혔고, 2년 후 </a:t>
            </a:r>
            <a:r>
              <a:rPr lang="ko-KR" altLang="ko-KR" dirty="0" err="1">
                <a:solidFill>
                  <a:schemeClr val="tx1"/>
                </a:solidFill>
              </a:rPr>
              <a:t>팔미라는</a:t>
            </a:r>
            <a:r>
              <a:rPr lang="ko-KR" altLang="ko-KR" dirty="0">
                <a:solidFill>
                  <a:schemeClr val="tx1"/>
                </a:solidFill>
              </a:rPr>
              <a:t> </a:t>
            </a:r>
            <a:r>
              <a:rPr lang="ko-KR" altLang="ko-KR" dirty="0" err="1">
                <a:solidFill>
                  <a:schemeClr val="tx1"/>
                </a:solidFill>
              </a:rPr>
              <a:t>로마군에</a:t>
            </a:r>
            <a:r>
              <a:rPr lang="ko-KR" altLang="ko-KR" dirty="0">
                <a:solidFill>
                  <a:schemeClr val="tx1"/>
                </a:solidFill>
              </a:rPr>
              <a:t> 의해 불타버렸다.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tx1"/>
                </a:solidFill>
              </a:rPr>
              <a:t>  - </a:t>
            </a:r>
            <a:r>
              <a:rPr lang="ko-KR" altLang="ko-KR" dirty="0" smtClean="0">
                <a:solidFill>
                  <a:schemeClr val="tx1"/>
                </a:solidFill>
              </a:rPr>
              <a:t>1089</a:t>
            </a:r>
            <a:r>
              <a:rPr lang="ko-KR" altLang="ko-KR" dirty="0">
                <a:solidFill>
                  <a:schemeClr val="tx1"/>
                </a:solidFill>
              </a:rPr>
              <a:t>년의 지진으로 남은 석주들마저 쓰러져 폐허가 되었다.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11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82688" y="5987008"/>
            <a:ext cx="6781800" cy="870992"/>
          </a:xfrm>
        </p:spPr>
        <p:txBody>
          <a:bodyPr>
            <a:normAutofit/>
          </a:bodyPr>
          <a:lstStyle/>
          <a:p>
            <a:r>
              <a:rPr lang="ko-KR" altLang="en-US" sz="4400" dirty="0" err="1" smtClean="0"/>
              <a:t>팔미라</a:t>
            </a:r>
            <a:r>
              <a:rPr lang="ko-KR" altLang="en-US" sz="4400" dirty="0" smtClean="0"/>
              <a:t>   </a:t>
            </a:r>
            <a:r>
              <a:rPr lang="ko-KR" altLang="ko-KR" sz="4400" dirty="0"/>
              <a:t>مملكة </a:t>
            </a:r>
            <a:r>
              <a:rPr lang="ko-KR" altLang="ko-KR" sz="4400" dirty="0" smtClean="0"/>
              <a:t>تدمر </a:t>
            </a:r>
            <a:r>
              <a:rPr lang="en-US" altLang="ko-KR" sz="4400" dirty="0" smtClean="0"/>
              <a:t> </a:t>
            </a:r>
            <a:r>
              <a:rPr lang="ko-KR" altLang="ko-KR" sz="4400" dirty="0" smtClean="0"/>
              <a:t>Palmyra</a:t>
            </a:r>
            <a:endParaRPr lang="ko-KR" altLang="en-US" sz="44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36712"/>
            <a:ext cx="8820472" cy="1168713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1" y="2204864"/>
            <a:ext cx="8784977" cy="16561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0" y="4005064"/>
            <a:ext cx="8784978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8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27784" y="5888447"/>
            <a:ext cx="6781800" cy="969553"/>
          </a:xfrm>
        </p:spPr>
        <p:txBody>
          <a:bodyPr>
            <a:normAutofit/>
          </a:bodyPr>
          <a:lstStyle/>
          <a:p>
            <a:r>
              <a:rPr lang="ko-KR" altLang="en-US" sz="4000" dirty="0" err="1"/>
              <a:t>팔미라</a:t>
            </a:r>
            <a:r>
              <a:rPr lang="ko-KR" altLang="en-US" sz="4000" dirty="0"/>
              <a:t>   </a:t>
            </a:r>
            <a:r>
              <a:rPr lang="ko-KR" altLang="ko-KR" sz="4000" dirty="0"/>
              <a:t>مملكة تدمر </a:t>
            </a:r>
            <a:r>
              <a:rPr lang="en-US" altLang="ko-KR" sz="4000" dirty="0"/>
              <a:t> </a:t>
            </a:r>
            <a:r>
              <a:rPr lang="ko-KR" altLang="ko-KR" sz="4000" dirty="0"/>
              <a:t>Palmyra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27584" y="620688"/>
            <a:ext cx="7543800" cy="3886200"/>
          </a:xfrm>
        </p:spPr>
        <p:txBody>
          <a:bodyPr/>
          <a:lstStyle/>
          <a:p>
            <a:r>
              <a:rPr lang="ko-KR" altLang="en-US" dirty="0" smtClean="0"/>
              <a:t>벨 신전</a:t>
            </a:r>
            <a:r>
              <a:rPr lang="en-US" altLang="ko-KR" dirty="0" smtClean="0"/>
              <a:t>(Temple of Bel)  A.D 32 ~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124744"/>
            <a:ext cx="7200800" cy="479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29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6345" y="6059016"/>
            <a:ext cx="6781800" cy="798984"/>
          </a:xfrm>
        </p:spPr>
        <p:txBody>
          <a:bodyPr>
            <a:normAutofit/>
          </a:bodyPr>
          <a:lstStyle/>
          <a:p>
            <a:r>
              <a:rPr lang="ko-KR" altLang="en-US" sz="4000" dirty="0" err="1"/>
              <a:t>팔미라</a:t>
            </a:r>
            <a:r>
              <a:rPr lang="ko-KR" altLang="en-US" sz="4000" dirty="0"/>
              <a:t>   </a:t>
            </a:r>
            <a:r>
              <a:rPr lang="ko-KR" altLang="ko-KR" sz="4000" dirty="0"/>
              <a:t>مملكة تدمر </a:t>
            </a:r>
            <a:r>
              <a:rPr lang="en-US" altLang="ko-KR" sz="4000" dirty="0"/>
              <a:t> </a:t>
            </a:r>
            <a:r>
              <a:rPr lang="ko-KR" altLang="ko-KR" sz="4000" dirty="0"/>
              <a:t>Palmyra</a:t>
            </a:r>
            <a:endParaRPr lang="ko-KR" altLang="en-US" sz="4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벨 신전</a:t>
            </a:r>
            <a:r>
              <a:rPr lang="en-US" altLang="ko-KR" dirty="0"/>
              <a:t>(Temple of Bel) </a:t>
            </a:r>
            <a:r>
              <a:rPr lang="en-US" altLang="ko-KR" dirty="0" smtClean="0"/>
              <a:t> ~ 2015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124744"/>
            <a:ext cx="7128792" cy="474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5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Newsprint</Template>
  <TotalTime>624</TotalTime>
  <Words>1219</Words>
  <Application>Microsoft Office PowerPoint</Application>
  <PresentationFormat>화면 슬라이드 쇼(4:3)</PresentationFormat>
  <Paragraphs>184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1" baseType="lpstr">
      <vt:lpstr>HY견고딕</vt:lpstr>
      <vt:lpstr>바탕</vt:lpstr>
      <vt:lpstr>새굴림</vt:lpstr>
      <vt:lpstr>Arial</vt:lpstr>
      <vt:lpstr>Impact</vt:lpstr>
      <vt:lpstr>Times New Roman</vt:lpstr>
      <vt:lpstr>Wingdings</vt:lpstr>
      <vt:lpstr>NewsPrint</vt:lpstr>
      <vt:lpstr>제2강</vt:lpstr>
      <vt:lpstr>“실크로드 silk road”의 개념</vt:lpstr>
      <vt:lpstr>최초의 비단 길 발견(Silk Road)</vt:lpstr>
      <vt:lpstr>실크로드</vt:lpstr>
      <vt:lpstr>실크로드의 확장</vt:lpstr>
      <vt:lpstr>실크로드의 확장</vt:lpstr>
      <vt:lpstr>팔미라   مملكة تدمر  Palmyra</vt:lpstr>
      <vt:lpstr>팔미라   مملكة تدمر  Palmyra</vt:lpstr>
      <vt:lpstr>팔미라   مملكة تدمر  Palmyra</vt:lpstr>
      <vt:lpstr>실크로드의 확장</vt:lpstr>
      <vt:lpstr>실크로드의 확장</vt:lpstr>
      <vt:lpstr>실크로드 3대 주요 교통로 [幹線]</vt:lpstr>
      <vt:lpstr>3대 간선, 5대 지선으로의 확장</vt:lpstr>
      <vt:lpstr>실크로드 3대 주요 교통로 [幹線]</vt:lpstr>
      <vt:lpstr>초원로 (草原路]</vt:lpstr>
      <vt:lpstr>유라시아 초원지대</vt:lpstr>
      <vt:lpstr>유라시아 초원지대</vt:lpstr>
      <vt:lpstr>초원로의 특징</vt:lpstr>
      <vt:lpstr>초원로상의 문명</vt:lpstr>
      <vt:lpstr>초원로상의 문명</vt:lpstr>
      <vt:lpstr>초원로의 경로</vt:lpstr>
      <vt:lpstr>오아시스로</vt:lpstr>
      <vt:lpstr>PowerPoint 프레젠테이션</vt:lpstr>
      <vt:lpstr>오아시스로의 경로 - 중국</vt:lpstr>
      <vt:lpstr>PowerPoint 프레젠테이션</vt:lpstr>
      <vt:lpstr>PowerPoint 프레젠테이션</vt:lpstr>
      <vt:lpstr>오아시스로의 경로 – 파미르고원 동쪽</vt:lpstr>
      <vt:lpstr>돈황  옥문관</vt:lpstr>
      <vt:lpstr>PowerPoint 프레젠테이션</vt:lpstr>
      <vt:lpstr>오아시스로의 경로 – 파미르고원 동쪽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오아시스로의 경로 – 파미르고원 동쪽</vt:lpstr>
      <vt:lpstr>오아시스로의 경로 – 파미르고원 동쪽</vt:lpstr>
      <vt:lpstr>PowerPoint 프레젠테이션</vt:lpstr>
      <vt:lpstr>오아시스로의 경로 – 파미르고원 서쪽</vt:lpstr>
      <vt:lpstr>오아시스로의 경로 – 파미르고원 서쪽</vt:lpstr>
      <vt:lpstr>PowerPoint 프레젠테이션</vt:lpstr>
      <vt:lpstr>해로</vt:lpstr>
      <vt:lpstr>PowerPoint 프레젠테이션</vt:lpstr>
      <vt:lpstr>PowerPoint 프레젠테이션</vt:lpstr>
      <vt:lpstr>PowerPoint 프레젠테이션</vt:lpstr>
      <vt:lpstr>PowerPoint 프레젠테이션</vt:lpstr>
      <vt:lpstr>해로</vt:lpstr>
      <vt:lpstr>해로</vt:lpstr>
      <vt:lpstr>PowerPoint 프레젠테이션</vt:lpstr>
      <vt:lpstr>실크로드의 역할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제2강</dc:title>
  <dc:creator>Registered User</dc:creator>
  <cp:lastModifiedBy>Mingyun Kwon</cp:lastModifiedBy>
  <cp:revision>66</cp:revision>
  <dcterms:created xsi:type="dcterms:W3CDTF">2016-03-07T06:18:21Z</dcterms:created>
  <dcterms:modified xsi:type="dcterms:W3CDTF">2017-09-12T12:44:39Z</dcterms:modified>
</cp:coreProperties>
</file>